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64" r:id="rId2"/>
    <p:sldId id="282" r:id="rId3"/>
    <p:sldId id="277" r:id="rId4"/>
    <p:sldId id="278" r:id="rId5"/>
    <p:sldId id="266" r:id="rId6"/>
    <p:sldId id="270" r:id="rId7"/>
    <p:sldId id="271" r:id="rId8"/>
    <p:sldId id="272" r:id="rId9"/>
    <p:sldId id="273" r:id="rId10"/>
    <p:sldId id="269" r:id="rId11"/>
    <p:sldId id="28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BC4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2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2014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0.60000000000000031</c:v>
                </c:pt>
                <c:pt idx="1">
                  <c:v>0.54</c:v>
                </c:pt>
                <c:pt idx="2">
                  <c:v>0.60000000000000031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ученики</c:v>
                </c:pt>
                <c:pt idx="1">
                  <c:v>родители</c:v>
                </c:pt>
                <c:pt idx="2">
                  <c:v>педагоги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0.87000000000000033</c:v>
                </c:pt>
                <c:pt idx="1">
                  <c:v>0.76000000000000034</c:v>
                </c:pt>
                <c:pt idx="2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95680"/>
        <c:axId val="30216576"/>
        <c:axId val="0"/>
      </c:bar3DChart>
      <c:catAx>
        <c:axId val="2989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30216576"/>
        <c:crosses val="autoZero"/>
        <c:auto val="1"/>
        <c:lblAlgn val="ctr"/>
        <c:lblOffset val="100"/>
        <c:noMultiLvlLbl val="0"/>
      </c:catAx>
      <c:valAx>
        <c:axId val="30216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89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17814293560698"/>
          <c:y val="0.37091133975244661"/>
          <c:w val="0.27949018995261726"/>
          <c:h val="0.3591942753398565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на начало реализации проекта (сентябрь 2014)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обучающиеся ОО, включившихся в проект</c:v>
                </c:pt>
                <c:pt idx="1">
                  <c:v>обучающиеся ОО региона, не участвующие в проекте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0.41700000000000015</c:v>
                </c:pt>
                <c:pt idx="1">
                  <c:v>0.39800000000000024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конец первого этапа проекта (май 2015)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обучающиеся ОО, включившихся в проект</c:v>
                </c:pt>
                <c:pt idx="1">
                  <c:v>обучающиеся ОО региона, не участвующие в проекте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0.43500000000000016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257536"/>
        <c:axId val="30259072"/>
        <c:axId val="0"/>
      </c:bar3DChart>
      <c:catAx>
        <c:axId val="302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259072"/>
        <c:crosses val="autoZero"/>
        <c:auto val="1"/>
        <c:lblAlgn val="ctr"/>
        <c:lblOffset val="100"/>
        <c:noMultiLvlLbl val="0"/>
      </c:catAx>
      <c:valAx>
        <c:axId val="302590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0257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2050381498958"/>
          <c:y val="0.21396196218438226"/>
          <c:w val="0.26052884804914206"/>
          <c:h val="0.624510189558517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PowerPoint]Лист1'!$B$37</c:f>
              <c:strCache>
                <c:ptCount val="1"/>
                <c:pt idx="0">
                  <c:v>на начало реализации проекта (сентябрь 2014)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PowerPoint]Лист1'!$A$38:$A$39</c:f>
              <c:strCache>
                <c:ptCount val="2"/>
                <c:pt idx="0">
                  <c:v>в  ОО, включившихся в проект</c:v>
                </c:pt>
                <c:pt idx="1">
                  <c:v>в ОО региона, не участвующих в проекте</c:v>
                </c:pt>
              </c:strCache>
            </c:strRef>
          </c:cat>
          <c:val>
            <c:numRef>
              <c:f>'[Диаграмма в Microsoft Office PowerPoint]Лист1'!$B$38:$B$39</c:f>
              <c:numCache>
                <c:formatCode>0.00%</c:formatCode>
                <c:ptCount val="2"/>
                <c:pt idx="0">
                  <c:v>0.37300000000000022</c:v>
                </c:pt>
                <c:pt idx="1">
                  <c:v>0.36800000000000027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PowerPoint]Лист1'!$C$37</c:f>
              <c:strCache>
                <c:ptCount val="1"/>
                <c:pt idx="0">
                  <c:v>на конец 1 этапа проекта (май 2015)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PowerPoint]Лист1'!$A$38:$A$39</c:f>
              <c:strCache>
                <c:ptCount val="2"/>
                <c:pt idx="0">
                  <c:v>в  ОО, включившихся в проект</c:v>
                </c:pt>
                <c:pt idx="1">
                  <c:v>в ОО региона, не участвующих в проекте</c:v>
                </c:pt>
              </c:strCache>
            </c:strRef>
          </c:cat>
          <c:val>
            <c:numRef>
              <c:f>'[Диаграмма в Microsoft Office PowerPoint]Лист1'!$C$38:$C$39</c:f>
              <c:numCache>
                <c:formatCode>0.00%</c:formatCode>
                <c:ptCount val="2"/>
                <c:pt idx="0">
                  <c:v>0.51300000000000001</c:v>
                </c:pt>
                <c:pt idx="1">
                  <c:v>0.42400000000000027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36064"/>
        <c:axId val="30537600"/>
        <c:axId val="0"/>
      </c:bar3DChart>
      <c:catAx>
        <c:axId val="3053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30537600"/>
        <c:crosses val="autoZero"/>
        <c:auto val="1"/>
        <c:lblAlgn val="ctr"/>
        <c:lblOffset val="100"/>
        <c:noMultiLvlLbl val="0"/>
      </c:catAx>
      <c:valAx>
        <c:axId val="30537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053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39107611548559"/>
          <c:y val="7.4548702245552642E-2"/>
          <c:w val="0.48416447944007046"/>
          <c:h val="0.66310586176727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PowerPoint]Лист1'!$B$11</c:f>
              <c:strCache>
                <c:ptCount val="1"/>
                <c:pt idx="0">
                  <c:v>на начало реализации проекта (сентябрь 2014)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PowerPoint]Лист1'!$A$12:$A$13</c:f>
              <c:strCache>
                <c:ptCount val="2"/>
                <c:pt idx="0">
                  <c:v>в  ОО, включившихся в проект</c:v>
                </c:pt>
                <c:pt idx="1">
                  <c:v>в ОО региона, не участвующих в проекте</c:v>
                </c:pt>
              </c:strCache>
            </c:strRef>
          </c:cat>
          <c:val>
            <c:numRef>
              <c:f>'[Диаграмма в Microsoft Office PowerPoint]Лист1'!$B$12:$B$13</c:f>
              <c:numCache>
                <c:formatCode>0.00%</c:formatCode>
                <c:ptCount val="2"/>
                <c:pt idx="0">
                  <c:v>0.39600000000000035</c:v>
                </c:pt>
                <c:pt idx="1">
                  <c:v>0.36400000000000027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PowerPoint]Лист1'!$C$11</c:f>
              <c:strCache>
                <c:ptCount val="1"/>
                <c:pt idx="0">
                  <c:v>на конец 1 этапа проекта (май 2015)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PowerPoint]Лист1'!$A$12:$A$13</c:f>
              <c:strCache>
                <c:ptCount val="2"/>
                <c:pt idx="0">
                  <c:v>в  ОО, включившихся в проект</c:v>
                </c:pt>
                <c:pt idx="1">
                  <c:v>в ОО региона, не участвующих в проекте</c:v>
                </c:pt>
              </c:strCache>
            </c:strRef>
          </c:cat>
          <c:val>
            <c:numRef>
              <c:f>'[Диаграмма в Microsoft Office PowerPoint]Лист1'!$C$12:$C$13</c:f>
              <c:numCache>
                <c:formatCode>0.00%</c:formatCode>
                <c:ptCount val="2"/>
                <c:pt idx="0">
                  <c:v>0.52200000000000002</c:v>
                </c:pt>
                <c:pt idx="1">
                  <c:v>0.42600000000000027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04800"/>
        <c:axId val="31806592"/>
        <c:axId val="0"/>
      </c:bar3DChart>
      <c:catAx>
        <c:axId val="3180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1806592"/>
        <c:crosses val="autoZero"/>
        <c:auto val="1"/>
        <c:lblAlgn val="ctr"/>
        <c:lblOffset val="100"/>
        <c:noMultiLvlLbl val="0"/>
      </c:catAx>
      <c:valAx>
        <c:axId val="318065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180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658B8-58FF-4871-820E-117654454C0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2B4186-8E11-4822-9845-B363614B5A6C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7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НОД</a:t>
          </a:r>
        </a:p>
        <a:p>
          <a:r>
            <a:rPr lang="ru-RU" sz="7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Информационные блоки: «Семья в жизни человека», «Прошлое семьи», «Развитие семьи», «Состав семьи», «Я – член семьи» </a:t>
          </a:r>
        </a:p>
        <a:p>
          <a:r>
            <a:rPr lang="ru-RU" sz="7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Беседы, игры, конкурсы, встречи, викторины, продуктивная деятельность, музыкальные и литературные  занятия</a:t>
          </a:r>
        </a:p>
        <a:p>
          <a:r>
            <a:rPr lang="ru-RU" sz="700" b="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700" b="0" dirty="0">
            <a:latin typeface="Times New Roman" pitchFamily="18" charset="0"/>
            <a:cs typeface="Times New Roman" pitchFamily="18" charset="0"/>
          </a:endParaRPr>
        </a:p>
      </dgm:t>
    </dgm:pt>
    <dgm:pt modelId="{BA8E1C7E-E10F-4B8B-BDD7-989B7D5BA88F}" type="parTrans" cxnId="{AF785679-693A-49B4-9928-8F6A83AC0E7A}">
      <dgm:prSet/>
      <dgm:spPr/>
      <dgm:t>
        <a:bodyPr/>
        <a:lstStyle/>
        <a:p>
          <a:endParaRPr lang="ru-RU"/>
        </a:p>
      </dgm:t>
    </dgm:pt>
    <dgm:pt modelId="{FEC8B50C-C49D-435E-87FC-D19FEEDD737A}" type="sibTrans" cxnId="{AF785679-693A-49B4-9928-8F6A83AC0E7A}">
      <dgm:prSet/>
      <dgm:spPr/>
      <dgm:t>
        <a:bodyPr/>
        <a:lstStyle/>
        <a:p>
          <a:endParaRPr lang="ru-RU"/>
        </a:p>
      </dgm:t>
    </dgm:pt>
    <dgm:pt modelId="{62ED742D-AA6C-438E-949F-8F5A70FCDA9A}">
      <dgm:prSet phldrT="[Текст]" custT="1"/>
      <dgm:spPr>
        <a:solidFill>
          <a:srgbClr val="00B050"/>
        </a:solidFill>
      </dgm:spPr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Игры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Семейные посиделки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Викторины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Выставки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Музыкально-литературные гостиные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Семейные проекты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Тематические альбомы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3C0CED92-5A65-41A3-ACC3-B2BFF728C618}" type="parTrans" cxnId="{59D0C0E0-1F7B-4E0F-8DE3-25FC84188A72}">
      <dgm:prSet/>
      <dgm:spPr/>
      <dgm:t>
        <a:bodyPr/>
        <a:lstStyle/>
        <a:p>
          <a:endParaRPr lang="ru-RU"/>
        </a:p>
      </dgm:t>
    </dgm:pt>
    <dgm:pt modelId="{FA49984F-520C-48FE-A7AE-5DCB2C69BABF}" type="sibTrans" cxnId="{59D0C0E0-1F7B-4E0F-8DE3-25FC84188A72}">
      <dgm:prSet/>
      <dgm:spPr/>
      <dgm:t>
        <a:bodyPr/>
        <a:lstStyle/>
        <a:p>
          <a:endParaRPr lang="ru-RU"/>
        </a:p>
      </dgm:t>
    </dgm:pt>
    <dgm:pt modelId="{6F42DFF9-0A93-4947-90CC-28913A0F9830}">
      <dgm:prSet phldrT="[Текст]" custT="1"/>
      <dgm:spPr>
        <a:solidFill>
          <a:srgbClr val="990099"/>
        </a:solidFill>
      </dgm:spPr>
      <dgm:t>
        <a:bodyPr/>
        <a:lstStyle/>
        <a:p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Общие события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Утренники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Концерты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Семейные праздники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Спортивные праздники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Конкурсы </a:t>
          </a:r>
        </a:p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806490-16AC-4B11-9F6F-85DAE587E806}" type="parTrans" cxnId="{FCD7A814-345E-40E7-AD4C-F2F40EACC5E4}">
      <dgm:prSet/>
      <dgm:spPr/>
      <dgm:t>
        <a:bodyPr/>
        <a:lstStyle/>
        <a:p>
          <a:endParaRPr lang="ru-RU"/>
        </a:p>
      </dgm:t>
    </dgm:pt>
    <dgm:pt modelId="{095BC4C6-AD26-4785-9D1A-0256A4C47023}" type="sibTrans" cxnId="{FCD7A814-345E-40E7-AD4C-F2F40EACC5E4}">
      <dgm:prSet/>
      <dgm:spPr/>
      <dgm:t>
        <a:bodyPr/>
        <a:lstStyle/>
        <a:p>
          <a:endParaRPr lang="ru-RU"/>
        </a:p>
      </dgm:t>
    </dgm:pt>
    <dgm:pt modelId="{20B9FE4B-9CC8-4CC9-8962-5369AB8893F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с семьей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Родительский клуб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Семейный практикум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Тренинги детско-родительских отношений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Круглые столы 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Анкетирование </a:t>
          </a:r>
        </a:p>
        <a:p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Опросы </a:t>
          </a:r>
        </a:p>
      </dgm:t>
    </dgm:pt>
    <dgm:pt modelId="{36FAC673-ECD9-4D86-A81B-533B5AC70935}" type="parTrans" cxnId="{B5165B6D-0738-42C7-84D1-5FC3E16AC004}">
      <dgm:prSet/>
      <dgm:spPr/>
      <dgm:t>
        <a:bodyPr/>
        <a:lstStyle/>
        <a:p>
          <a:endParaRPr lang="ru-RU"/>
        </a:p>
      </dgm:t>
    </dgm:pt>
    <dgm:pt modelId="{239E108D-0B75-4BCB-97BD-090588254A87}" type="sibTrans" cxnId="{B5165B6D-0738-42C7-84D1-5FC3E16AC004}">
      <dgm:prSet/>
      <dgm:spPr/>
      <dgm:t>
        <a:bodyPr/>
        <a:lstStyle/>
        <a:p>
          <a:endParaRPr lang="ru-RU"/>
        </a:p>
      </dgm:t>
    </dgm:pt>
    <dgm:pt modelId="{4BB1DEC8-EC68-46A6-A4A1-15E1E1E79AF6}" type="pres">
      <dgm:prSet presAssocID="{714658B8-58FF-4871-820E-117654454C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56964-58AD-4845-B544-B70A574B2D4B}" type="pres">
      <dgm:prSet presAssocID="{714658B8-58FF-4871-820E-117654454C06}" presName="diamond" presStyleLbl="bgShp" presStyleIdx="0" presStyleCnt="1" custScaleX="95207" custLinFactNeighborX="-11433" custLinFactNeighborY="380"/>
      <dgm:spPr/>
      <dgm:t>
        <a:bodyPr/>
        <a:lstStyle/>
        <a:p>
          <a:endParaRPr lang="ru-RU"/>
        </a:p>
      </dgm:t>
    </dgm:pt>
    <dgm:pt modelId="{35B9FA1A-683D-4AF8-A3AE-F72E9037FBFB}" type="pres">
      <dgm:prSet presAssocID="{714658B8-58FF-4871-820E-117654454C06}" presName="quad1" presStyleLbl="node1" presStyleIdx="0" presStyleCnt="4" custScaleX="118869" custScaleY="116052" custLinFactNeighborX="-48770" custLinFactNeighborY="-13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FF7BA-139B-42D9-BE30-BD8813C26A81}" type="pres">
      <dgm:prSet presAssocID="{714658B8-58FF-4871-820E-117654454C06}" presName="quad2" presStyleLbl="node1" presStyleIdx="1" presStyleCnt="4" custScaleX="111551" custScaleY="119514" custLinFactNeighborX="-26921" custLinFactNeighborY="-10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DD0FE-6DCF-4AB2-9202-54580F4A82E1}" type="pres">
      <dgm:prSet presAssocID="{714658B8-58FF-4871-820E-117654454C06}" presName="quad3" presStyleLbl="node1" presStyleIdx="2" presStyleCnt="4" custScaleX="112209" custScaleY="115338" custLinFactNeighborX="-52100" custLinFactNeighborY="2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19B5-3A32-418F-BDF1-DCC7132D3EFA}" type="pres">
      <dgm:prSet presAssocID="{714658B8-58FF-4871-820E-117654454C06}" presName="quad4" presStyleLbl="node1" presStyleIdx="3" presStyleCnt="4" custScaleX="112805" custScaleY="112185" custLinFactNeighborX="-26294" custLinFactNeighborY="4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0C0E0-1F7B-4E0F-8DE3-25FC84188A72}" srcId="{714658B8-58FF-4871-820E-117654454C06}" destId="{62ED742D-AA6C-438E-949F-8F5A70FCDA9A}" srcOrd="1" destOrd="0" parTransId="{3C0CED92-5A65-41A3-ACC3-B2BFF728C618}" sibTransId="{FA49984F-520C-48FE-A7AE-5DCB2C69BABF}"/>
    <dgm:cxn modelId="{0FFBB353-AA84-4205-B1D0-CFCD620ACF5B}" type="presOf" srcId="{6F42DFF9-0A93-4947-90CC-28913A0F9830}" destId="{EE8DD0FE-6DCF-4AB2-9202-54580F4A82E1}" srcOrd="0" destOrd="0" presId="urn:microsoft.com/office/officeart/2005/8/layout/matrix3"/>
    <dgm:cxn modelId="{288CC271-01C0-405A-8EFB-6BA1EE6CA922}" type="presOf" srcId="{714658B8-58FF-4871-820E-117654454C06}" destId="{4BB1DEC8-EC68-46A6-A4A1-15E1E1E79AF6}" srcOrd="0" destOrd="0" presId="urn:microsoft.com/office/officeart/2005/8/layout/matrix3"/>
    <dgm:cxn modelId="{22353459-3C23-48B5-B3CF-07EAA1293A31}" type="presOf" srcId="{922B4186-8E11-4822-9845-B363614B5A6C}" destId="{35B9FA1A-683D-4AF8-A3AE-F72E9037FBFB}" srcOrd="0" destOrd="0" presId="urn:microsoft.com/office/officeart/2005/8/layout/matrix3"/>
    <dgm:cxn modelId="{3D199C9B-ED55-48B4-A6F9-701A271B03BD}" type="presOf" srcId="{20B9FE4B-9CC8-4CC9-8962-5369AB8893F9}" destId="{A81119B5-3A32-418F-BDF1-DCC7132D3EFA}" srcOrd="0" destOrd="0" presId="urn:microsoft.com/office/officeart/2005/8/layout/matrix3"/>
    <dgm:cxn modelId="{AF785679-693A-49B4-9928-8F6A83AC0E7A}" srcId="{714658B8-58FF-4871-820E-117654454C06}" destId="{922B4186-8E11-4822-9845-B363614B5A6C}" srcOrd="0" destOrd="0" parTransId="{BA8E1C7E-E10F-4B8B-BDD7-989B7D5BA88F}" sibTransId="{FEC8B50C-C49D-435E-87FC-D19FEEDD737A}"/>
    <dgm:cxn modelId="{B5165B6D-0738-42C7-84D1-5FC3E16AC004}" srcId="{714658B8-58FF-4871-820E-117654454C06}" destId="{20B9FE4B-9CC8-4CC9-8962-5369AB8893F9}" srcOrd="3" destOrd="0" parTransId="{36FAC673-ECD9-4D86-A81B-533B5AC70935}" sibTransId="{239E108D-0B75-4BCB-97BD-090588254A87}"/>
    <dgm:cxn modelId="{FCD7A814-345E-40E7-AD4C-F2F40EACC5E4}" srcId="{714658B8-58FF-4871-820E-117654454C06}" destId="{6F42DFF9-0A93-4947-90CC-28913A0F9830}" srcOrd="2" destOrd="0" parTransId="{1F806490-16AC-4B11-9F6F-85DAE587E806}" sibTransId="{095BC4C6-AD26-4785-9D1A-0256A4C47023}"/>
    <dgm:cxn modelId="{2372DB2A-9570-40FF-8D2F-5075ECB1350F}" type="presOf" srcId="{62ED742D-AA6C-438E-949F-8F5A70FCDA9A}" destId="{4A3FF7BA-139B-42D9-BE30-BD8813C26A81}" srcOrd="0" destOrd="0" presId="urn:microsoft.com/office/officeart/2005/8/layout/matrix3"/>
    <dgm:cxn modelId="{0767FEB2-7A47-405B-9409-94B09AC398EF}" type="presParOf" srcId="{4BB1DEC8-EC68-46A6-A4A1-15E1E1E79AF6}" destId="{0B056964-58AD-4845-B544-B70A574B2D4B}" srcOrd="0" destOrd="0" presId="urn:microsoft.com/office/officeart/2005/8/layout/matrix3"/>
    <dgm:cxn modelId="{2E6E85A7-FE32-4191-9910-DCA46E899018}" type="presParOf" srcId="{4BB1DEC8-EC68-46A6-A4A1-15E1E1E79AF6}" destId="{35B9FA1A-683D-4AF8-A3AE-F72E9037FBFB}" srcOrd="1" destOrd="0" presId="urn:microsoft.com/office/officeart/2005/8/layout/matrix3"/>
    <dgm:cxn modelId="{A66C7262-2FC0-4A8E-A9A1-6A99552077D2}" type="presParOf" srcId="{4BB1DEC8-EC68-46A6-A4A1-15E1E1E79AF6}" destId="{4A3FF7BA-139B-42D9-BE30-BD8813C26A81}" srcOrd="2" destOrd="0" presId="urn:microsoft.com/office/officeart/2005/8/layout/matrix3"/>
    <dgm:cxn modelId="{670D82F3-05AB-4994-A24B-FECA2F28F6D1}" type="presParOf" srcId="{4BB1DEC8-EC68-46A6-A4A1-15E1E1E79AF6}" destId="{EE8DD0FE-6DCF-4AB2-9202-54580F4A82E1}" srcOrd="3" destOrd="0" presId="urn:microsoft.com/office/officeart/2005/8/layout/matrix3"/>
    <dgm:cxn modelId="{639F4107-C6DE-46B0-BB34-361BF3F57FBD}" type="presParOf" srcId="{4BB1DEC8-EC68-46A6-A4A1-15E1E1E79AF6}" destId="{A81119B5-3A32-418F-BDF1-DCC7132D3E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0A6D6-9E1D-4E9B-84DB-A418A866B0C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835F3-D98A-4576-89E7-348164CB231E}">
      <dgm:prSet phldrT="[Текст]" custT="1"/>
      <dgm:spPr>
        <a:solidFill>
          <a:srgbClr val="FF9900"/>
        </a:solidFill>
      </dgm:spPr>
      <dgm:t>
        <a:bodyPr/>
        <a:lstStyle/>
        <a:p>
          <a:pPr algn="l"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endParaRPr lang="ru-RU" sz="16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algn="l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«Добрые дети – дому венец, злые дети – дому конец»</a:t>
          </a:r>
        </a:p>
        <a:p>
          <a:pPr algn="l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«Порядком стоит дом»</a:t>
          </a:r>
        </a:p>
        <a:p>
          <a:pPr algn="l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«Жизнь человека в доме»</a:t>
          </a:r>
        </a:p>
        <a:p>
          <a:pPr algn="l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«Из рода в род» </a:t>
          </a:r>
        </a:p>
        <a:p>
          <a:pPr algn="l"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«Корми деда на печи, сам будешь там».</a:t>
          </a:r>
        </a:p>
        <a:p>
          <a:pPr algn="l">
            <a:spcAft>
              <a:spcPct val="35000"/>
            </a:spcAft>
          </a:pPr>
          <a:endParaRPr lang="ru-RU" sz="1100" dirty="0" smtClean="0"/>
        </a:p>
        <a:p>
          <a:pPr algn="l">
            <a:spcAft>
              <a:spcPct val="35000"/>
            </a:spcAft>
          </a:pPr>
          <a:endParaRPr lang="ru-RU" sz="1100" b="1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ct val="35000"/>
            </a:spcAft>
          </a:pPr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D013DF91-FCED-4987-9A07-B19BCD4E2979}" type="parTrans" cxnId="{31D953EF-6E36-4D78-9B43-267910165A13}">
      <dgm:prSet/>
      <dgm:spPr/>
      <dgm:t>
        <a:bodyPr/>
        <a:lstStyle/>
        <a:p>
          <a:pPr algn="l"/>
          <a:endParaRPr lang="ru-RU"/>
        </a:p>
      </dgm:t>
    </dgm:pt>
    <dgm:pt modelId="{6C4A5C0C-4254-4CD9-99D4-AD37BC425379}" type="sibTrans" cxnId="{31D953EF-6E36-4D78-9B43-267910165A13}">
      <dgm:prSet/>
      <dgm:spPr/>
      <dgm:t>
        <a:bodyPr/>
        <a:lstStyle/>
        <a:p>
          <a:pPr algn="l"/>
          <a:endParaRPr lang="ru-RU"/>
        </a:p>
      </dgm:t>
    </dgm:pt>
    <dgm:pt modelId="{8C71B8D8-0F8A-4CBF-B332-3D85229D4206}">
      <dgm:prSet phldrT="[Текст]" custT="1"/>
      <dgm:spPr>
        <a:solidFill>
          <a:srgbClr val="92D050"/>
        </a:solidFill>
      </dgm:spPr>
      <dgm:t>
        <a:bodyPr/>
        <a:lstStyle/>
        <a:p>
          <a:pPr algn="l"/>
          <a:r>
            <a:rPr lang="ru-RU" sz="1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Внеурочная деятельность:</a:t>
          </a:r>
        </a:p>
        <a:p>
          <a:pPr algn="l"/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-Фестивали: «Кухни разных народов», «Сказки разных народов», «Национальные виды спорта»</a:t>
          </a:r>
        </a:p>
        <a:p>
          <a:pPr algn="l"/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Презентации: «Наши увлечения», «Семейная шкатулка» </a:t>
          </a:r>
        </a:p>
        <a:p>
          <a:pPr algn="l"/>
          <a:r>
            <a:rPr lang="ru-RU" sz="1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-Заочные путешествия: «Край, где мы родились»</a:t>
          </a:r>
          <a:endParaRPr lang="ru-RU" sz="11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746FAD-4AB9-49C6-9604-32C11301D978}" type="parTrans" cxnId="{015E0499-22B2-410E-A5F8-9FC6155EA63A}">
      <dgm:prSet/>
      <dgm:spPr/>
      <dgm:t>
        <a:bodyPr/>
        <a:lstStyle/>
        <a:p>
          <a:pPr algn="l"/>
          <a:endParaRPr lang="ru-RU"/>
        </a:p>
      </dgm:t>
    </dgm:pt>
    <dgm:pt modelId="{40C90C59-FBD7-4571-A5C9-7AB0BABFE052}" type="sibTrans" cxnId="{015E0499-22B2-410E-A5F8-9FC6155EA63A}">
      <dgm:prSet/>
      <dgm:spPr/>
      <dgm:t>
        <a:bodyPr/>
        <a:lstStyle/>
        <a:p>
          <a:pPr algn="l"/>
          <a:endParaRPr lang="ru-RU"/>
        </a:p>
      </dgm:t>
    </dgm:pt>
    <dgm:pt modelId="{BBD5BE40-9DE1-4A4A-A1BE-79335E9CDEE6}">
      <dgm:prSet phldrT="[Текст]" custT="1"/>
      <dgm:spPr>
        <a:solidFill>
          <a:srgbClr val="990099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</a:t>
          </a:r>
          <a:endParaRPr lang="ru-RU" sz="9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Посещение кружков, секций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Посещение музеев, экскурсии 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 природу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Походы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Посещение филармонии, театров, библиотек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Социальные проекты, акции</a:t>
          </a:r>
        </a:p>
        <a:p>
          <a:pPr algn="l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 Совместные гулянья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pPr algn="l">
            <a:spcAft>
              <a:spcPct val="35000"/>
            </a:spcAft>
          </a:pPr>
          <a:endParaRPr lang="ru-RU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EA8690-F92C-4A91-BEFF-236B9E7BC686}" type="parTrans" cxnId="{2083DEA3-75D0-4000-915E-A6B295FB5A01}">
      <dgm:prSet/>
      <dgm:spPr/>
      <dgm:t>
        <a:bodyPr/>
        <a:lstStyle/>
        <a:p>
          <a:pPr algn="l"/>
          <a:endParaRPr lang="ru-RU"/>
        </a:p>
      </dgm:t>
    </dgm:pt>
    <dgm:pt modelId="{A32041B9-7A2D-49F6-A807-379084ECFFFD}" type="sibTrans" cxnId="{2083DEA3-75D0-4000-915E-A6B295FB5A01}">
      <dgm:prSet/>
      <dgm:spPr/>
      <dgm:t>
        <a:bodyPr/>
        <a:lstStyle/>
        <a:p>
          <a:pPr algn="l"/>
          <a:endParaRPr lang="ru-RU"/>
        </a:p>
      </dgm:t>
    </dgm:pt>
    <dgm:pt modelId="{F5F03586-DF6D-4E16-A3FA-249363BED5B5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85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Совместная деятельность с детьми: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Совместное чтение, совместный просмотр мультфильмов, фильмов,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досуг – путешествия, праздники, подготовка к школьным мероприятиям,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семейный труд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Совместное семейное творчество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85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 Родительские собрания, консультации, тренинги, клубы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900" b="1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9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15375E-7D80-416B-A18D-DA30778F66D8}" type="parTrans" cxnId="{4219C064-DB74-4406-B61B-29EFCC55CAFD}">
      <dgm:prSet/>
      <dgm:spPr/>
      <dgm:t>
        <a:bodyPr/>
        <a:lstStyle/>
        <a:p>
          <a:pPr algn="l"/>
          <a:endParaRPr lang="ru-RU"/>
        </a:p>
      </dgm:t>
    </dgm:pt>
    <dgm:pt modelId="{7BAD6575-5E83-4437-885C-FD6B9D84BEA7}" type="sibTrans" cxnId="{4219C064-DB74-4406-B61B-29EFCC55CAFD}">
      <dgm:prSet/>
      <dgm:spPr/>
      <dgm:t>
        <a:bodyPr/>
        <a:lstStyle/>
        <a:p>
          <a:pPr algn="l"/>
          <a:endParaRPr lang="ru-RU"/>
        </a:p>
      </dgm:t>
    </dgm:pt>
    <dgm:pt modelId="{50D50569-E549-48AB-898E-00F1D67BCDCF}" type="pres">
      <dgm:prSet presAssocID="{CF50A6D6-9E1D-4E9B-84DB-A418A866B0C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700B1-D607-4C8B-BDCB-BC5E4764653B}" type="pres">
      <dgm:prSet presAssocID="{CF50A6D6-9E1D-4E9B-84DB-A418A866B0CE}" presName="diamond" presStyleLbl="bgShp" presStyleIdx="0" presStyleCnt="1" custLinFactNeighborX="-3485" custLinFactNeighborY="-5373"/>
      <dgm:spPr/>
    </dgm:pt>
    <dgm:pt modelId="{0EE49C98-888C-44DB-8644-513E34B9C70C}" type="pres">
      <dgm:prSet presAssocID="{CF50A6D6-9E1D-4E9B-84DB-A418A866B0CE}" presName="quad1" presStyleLbl="node1" presStyleIdx="0" presStyleCnt="4" custScaleX="131807" custScaleY="124972" custLinFactNeighborX="-15817" custLinFactNeighborY="-11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88CF-ABA5-4A2D-BAD1-1BB00A984CB6}" type="pres">
      <dgm:prSet presAssocID="{CF50A6D6-9E1D-4E9B-84DB-A418A866B0CE}" presName="quad2" presStyleLbl="node1" presStyleIdx="1" presStyleCnt="4" custScaleX="135126" custScaleY="124797" custLinFactNeighborX="6796" custLinFactNeighborY="-11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EBC4-9FF3-41B9-AA2F-5691732CFC94}" type="pres">
      <dgm:prSet presAssocID="{CF50A6D6-9E1D-4E9B-84DB-A418A866B0CE}" presName="quad3" presStyleLbl="node1" presStyleIdx="2" presStyleCnt="4" custScaleX="131969" custScaleY="117773" custLinFactNeighborX="-4707" custLinFactNeighborY="10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687DF-EE76-4EAD-9A52-D3A8B528F21B}" type="pres">
      <dgm:prSet presAssocID="{CF50A6D6-9E1D-4E9B-84DB-A418A866B0CE}" presName="quad4" presStyleLbl="node1" presStyleIdx="3" presStyleCnt="4" custScaleX="132279" custScaleY="114936" custLinFactNeighborX="24587" custLinFactNeighborY="11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17B52E-D3D6-46D9-9A1D-5544EDCEC879}" type="presOf" srcId="{BBD5BE40-9DE1-4A4A-A1BE-79335E9CDEE6}" destId="{9A8BEBC4-9FF3-41B9-AA2F-5691732CFC94}" srcOrd="0" destOrd="0" presId="urn:microsoft.com/office/officeart/2005/8/layout/matrix3"/>
    <dgm:cxn modelId="{529DE106-87E1-49FB-8C0F-36064DF3372A}" type="presOf" srcId="{F5F03586-DF6D-4E16-A3FA-249363BED5B5}" destId="{939687DF-EE76-4EAD-9A52-D3A8B528F21B}" srcOrd="0" destOrd="0" presId="urn:microsoft.com/office/officeart/2005/8/layout/matrix3"/>
    <dgm:cxn modelId="{015E0499-22B2-410E-A5F8-9FC6155EA63A}" srcId="{CF50A6D6-9E1D-4E9B-84DB-A418A866B0CE}" destId="{8C71B8D8-0F8A-4CBF-B332-3D85229D4206}" srcOrd="1" destOrd="0" parTransId="{F2746FAD-4AB9-49C6-9604-32C11301D978}" sibTransId="{40C90C59-FBD7-4571-A5C9-7AB0BABFE052}"/>
    <dgm:cxn modelId="{2083DEA3-75D0-4000-915E-A6B295FB5A01}" srcId="{CF50A6D6-9E1D-4E9B-84DB-A418A866B0CE}" destId="{BBD5BE40-9DE1-4A4A-A1BE-79335E9CDEE6}" srcOrd="2" destOrd="0" parTransId="{F3EA8690-F92C-4A91-BEFF-236B9E7BC686}" sibTransId="{A32041B9-7A2D-49F6-A807-379084ECFFFD}"/>
    <dgm:cxn modelId="{4219C064-DB74-4406-B61B-29EFCC55CAFD}" srcId="{CF50A6D6-9E1D-4E9B-84DB-A418A866B0CE}" destId="{F5F03586-DF6D-4E16-A3FA-249363BED5B5}" srcOrd="3" destOrd="0" parTransId="{8815375E-7D80-416B-A18D-DA30778F66D8}" sibTransId="{7BAD6575-5E83-4437-885C-FD6B9D84BEA7}"/>
    <dgm:cxn modelId="{78E1B82B-F28C-400F-954C-C4AF26BFF864}" type="presOf" srcId="{473835F3-D98A-4576-89E7-348164CB231E}" destId="{0EE49C98-888C-44DB-8644-513E34B9C70C}" srcOrd="0" destOrd="0" presId="urn:microsoft.com/office/officeart/2005/8/layout/matrix3"/>
    <dgm:cxn modelId="{E27344F2-7FCC-441A-9FE4-26EA9FA0DED2}" type="presOf" srcId="{8C71B8D8-0F8A-4CBF-B332-3D85229D4206}" destId="{108788CF-ABA5-4A2D-BAD1-1BB00A984CB6}" srcOrd="0" destOrd="0" presId="urn:microsoft.com/office/officeart/2005/8/layout/matrix3"/>
    <dgm:cxn modelId="{97708FC0-2045-419D-BB77-186A7EE5DF7B}" type="presOf" srcId="{CF50A6D6-9E1D-4E9B-84DB-A418A866B0CE}" destId="{50D50569-E549-48AB-898E-00F1D67BCDCF}" srcOrd="0" destOrd="0" presId="urn:microsoft.com/office/officeart/2005/8/layout/matrix3"/>
    <dgm:cxn modelId="{31D953EF-6E36-4D78-9B43-267910165A13}" srcId="{CF50A6D6-9E1D-4E9B-84DB-A418A866B0CE}" destId="{473835F3-D98A-4576-89E7-348164CB231E}" srcOrd="0" destOrd="0" parTransId="{D013DF91-FCED-4987-9A07-B19BCD4E2979}" sibTransId="{6C4A5C0C-4254-4CD9-99D4-AD37BC425379}"/>
    <dgm:cxn modelId="{4750F045-2591-412E-B454-857E663AEBF6}" type="presParOf" srcId="{50D50569-E549-48AB-898E-00F1D67BCDCF}" destId="{E57700B1-D607-4C8B-BDCB-BC5E4764653B}" srcOrd="0" destOrd="0" presId="urn:microsoft.com/office/officeart/2005/8/layout/matrix3"/>
    <dgm:cxn modelId="{0BE41186-E295-41EF-85EC-68D7526E8661}" type="presParOf" srcId="{50D50569-E549-48AB-898E-00F1D67BCDCF}" destId="{0EE49C98-888C-44DB-8644-513E34B9C70C}" srcOrd="1" destOrd="0" presId="urn:microsoft.com/office/officeart/2005/8/layout/matrix3"/>
    <dgm:cxn modelId="{36FE4456-3C39-464B-A014-C442CC881434}" type="presParOf" srcId="{50D50569-E549-48AB-898E-00F1D67BCDCF}" destId="{108788CF-ABA5-4A2D-BAD1-1BB00A984CB6}" srcOrd="2" destOrd="0" presId="urn:microsoft.com/office/officeart/2005/8/layout/matrix3"/>
    <dgm:cxn modelId="{89A36A3E-4ADF-4E26-9D64-D8B9D634C9B8}" type="presParOf" srcId="{50D50569-E549-48AB-898E-00F1D67BCDCF}" destId="{9A8BEBC4-9FF3-41B9-AA2F-5691732CFC94}" srcOrd="3" destOrd="0" presId="urn:microsoft.com/office/officeart/2005/8/layout/matrix3"/>
    <dgm:cxn modelId="{962C3774-924F-44F0-B673-0B52CA015D18}" type="presParOf" srcId="{50D50569-E549-48AB-898E-00F1D67BCDCF}" destId="{939687DF-EE76-4EAD-9A52-D3A8B528F2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B048A-D8AA-4930-AE28-EF10D8424F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4D13D-7FEF-426A-B7C0-4EBDA4CDC08E}">
      <dgm:prSet phldrT="[Текст]" custT="1"/>
      <dgm:spPr>
        <a:solidFill>
          <a:srgbClr val="FF99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Сочинения: «История моей семьи в истории страны», «Моя линия жизни», «Воспоминания членов семьи о родном крае».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беседы: «Мы и наши родные», «Моя гражданская позиция»,  «Наш герб, гимн, флаг».</a:t>
          </a:r>
          <a:endParaRPr lang="ru-RU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673FFA-6E88-40BF-BBAC-72CEB261DCE6}" type="parTrans" cxnId="{D8282B43-DC56-456F-AB24-23A9A71E7057}">
      <dgm:prSet/>
      <dgm:spPr/>
      <dgm:t>
        <a:bodyPr/>
        <a:lstStyle/>
        <a:p>
          <a:endParaRPr lang="ru-RU"/>
        </a:p>
      </dgm:t>
    </dgm:pt>
    <dgm:pt modelId="{1DD37837-A5FB-4B20-98F4-FA641D4E916E}" type="sibTrans" cxnId="{D8282B43-DC56-456F-AB24-23A9A71E7057}">
      <dgm:prSet/>
      <dgm:spPr/>
      <dgm:t>
        <a:bodyPr/>
        <a:lstStyle/>
        <a:p>
          <a:endParaRPr lang="ru-RU"/>
        </a:p>
      </dgm:t>
    </dgm:pt>
    <dgm:pt modelId="{752044F8-859A-4C4D-B2FA-C66D249D8530}">
      <dgm:prSet phldrT="[Текст]" custT="1"/>
      <dgm:spPr>
        <a:solidFill>
          <a:srgbClr val="00B05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r>
            <a:rPr lang="ru-RU" sz="900" dirty="0" smtClean="0">
              <a:solidFill>
                <a:sysClr val="windowText" lastClr="000000"/>
              </a:solidFill>
            </a:rPr>
            <a:t>: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Проекты «Корнями дерево сильно», «Наши профессиональные династии».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- устные журналы: «Детство, юность моих родных», «Как учились наши мамы, бабушки...»</a:t>
          </a:r>
        </a:p>
        <a:p>
          <a:pPr algn="l">
            <a:spcAft>
              <a:spcPct val="3500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Фотовыставка «Увлечения моей семьи».</a:t>
          </a:r>
          <a:endParaRPr lang="ru-RU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264DF0-28FB-47F7-99F4-E1B77E941F0D}" type="parTrans" cxnId="{234919DF-BEAA-4C27-B415-0AB81D75D749}">
      <dgm:prSet/>
      <dgm:spPr/>
      <dgm:t>
        <a:bodyPr/>
        <a:lstStyle/>
        <a:p>
          <a:endParaRPr lang="ru-RU"/>
        </a:p>
      </dgm:t>
    </dgm:pt>
    <dgm:pt modelId="{38BBA005-B048-40D6-9595-48232EF6B01B}" type="sibTrans" cxnId="{234919DF-BEAA-4C27-B415-0AB81D75D749}">
      <dgm:prSet/>
      <dgm:spPr/>
      <dgm:t>
        <a:bodyPr/>
        <a:lstStyle/>
        <a:p>
          <a:endParaRPr lang="ru-RU"/>
        </a:p>
      </dgm:t>
    </dgm:pt>
    <dgm:pt modelId="{8A28AA5C-8617-4186-8C4A-027ACF57E056}">
      <dgm:prSet phldrT="[Текст]" custT="1"/>
      <dgm:spPr>
        <a:solidFill>
          <a:srgbClr val="990099"/>
        </a:solidFill>
      </dgm:spPr>
      <dgm:t>
        <a:bodyPr/>
        <a:lstStyle/>
        <a:p>
          <a:pPr algn="ctr">
            <a:spcAft>
              <a:spcPct val="35000"/>
            </a:spcAft>
          </a:pP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spcAft>
              <a:spcPct val="35000"/>
            </a:spcAft>
          </a:pP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</a:t>
          </a: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Волонтерская деятельность, тимуровское движение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Социальное проектирование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гражданские акции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Участие в общественных объединениях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Участие в муниципальных мероприятиях</a:t>
          </a:r>
        </a:p>
        <a:p>
          <a:pPr algn="ctr"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Участие в кружках, секциях </a:t>
          </a:r>
        </a:p>
        <a:p>
          <a:pPr algn="l">
            <a:spcAft>
              <a:spcPct val="35000"/>
            </a:spcAft>
          </a:pPr>
          <a:endParaRPr lang="ru-RU" sz="1000" dirty="0" smtClean="0">
            <a:solidFill>
              <a:sysClr val="windowText" lastClr="000000"/>
            </a:solidFill>
          </a:endParaRPr>
        </a:p>
        <a:p>
          <a:pPr algn="ctr">
            <a:spcAft>
              <a:spcPct val="35000"/>
            </a:spcAft>
          </a:pPr>
          <a:endParaRPr lang="ru-RU" sz="1000" dirty="0" smtClean="0">
            <a:solidFill>
              <a:sysClr val="windowText" lastClr="000000"/>
            </a:solidFill>
          </a:endParaRPr>
        </a:p>
        <a:p>
          <a:pPr algn="ctr">
            <a:spcAft>
              <a:spcPct val="35000"/>
            </a:spcAft>
          </a:pPr>
          <a:endParaRPr lang="ru-RU" sz="1000" dirty="0">
            <a:solidFill>
              <a:sysClr val="windowText" lastClr="000000"/>
            </a:solidFill>
          </a:endParaRPr>
        </a:p>
      </dgm:t>
    </dgm:pt>
    <dgm:pt modelId="{41952760-3905-415B-9E35-829C4426C921}" type="parTrans" cxnId="{0C9AD4BF-B720-4410-B38F-8C7B47E5F3B4}">
      <dgm:prSet/>
      <dgm:spPr/>
      <dgm:t>
        <a:bodyPr/>
        <a:lstStyle/>
        <a:p>
          <a:endParaRPr lang="ru-RU"/>
        </a:p>
      </dgm:t>
    </dgm:pt>
    <dgm:pt modelId="{9EC281CE-ABEC-457C-98BE-583530E284BC}" type="sibTrans" cxnId="{0C9AD4BF-B720-4410-B38F-8C7B47E5F3B4}">
      <dgm:prSet/>
      <dgm:spPr/>
      <dgm:t>
        <a:bodyPr/>
        <a:lstStyle/>
        <a:p>
          <a:endParaRPr lang="ru-RU"/>
        </a:p>
      </dgm:t>
    </dgm:pt>
    <dgm:pt modelId="{A45ABDB8-E7CE-4D7D-9B12-A3FCDB716CE6}">
      <dgm:prSet phldrT="[Текст]" custT="1"/>
      <dgm:spPr>
        <a:solidFill>
          <a:srgbClr val="0070C0"/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pPr algn="l">
            <a:spcAft>
              <a:spcPts val="0"/>
            </a:spcAft>
          </a:pP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Совместная деятельность с детьми:</a:t>
          </a:r>
        </a:p>
        <a:p>
          <a:pPr algn="l">
            <a:spcAft>
              <a:spcPts val="0"/>
            </a:spcAft>
          </a:pP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Создание экологического ландшафта</a:t>
          </a:r>
        </a:p>
        <a:p>
          <a:pPr algn="l">
            <a:spcAft>
              <a:spcPts val="0"/>
            </a:spcAft>
          </a:pP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Дискуссия «Права детей, права родителей»</a:t>
          </a:r>
        </a:p>
        <a:p>
          <a:pPr algn="l">
            <a:spcAft>
              <a:spcPts val="0"/>
            </a:spcAft>
          </a:pP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Беседа-диалог «О профессии родителей к профессии детей»  </a:t>
          </a:r>
        </a:p>
        <a:p>
          <a:pPr algn="l">
            <a:spcAft>
              <a:spcPts val="0"/>
            </a:spcAft>
          </a:pP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 Родительские собрания, консультации, тренинги, клубы</a:t>
          </a:r>
          <a:endParaRPr lang="ru-RU" sz="900" dirty="0">
            <a:solidFill>
              <a:sysClr val="windowText" lastClr="000000"/>
            </a:solidFill>
          </a:endParaRPr>
        </a:p>
      </dgm:t>
    </dgm:pt>
    <dgm:pt modelId="{92D19400-CB07-4D10-88B8-11AFD7622588}" type="parTrans" cxnId="{892AD494-EA76-484F-9948-E3181C82B4E8}">
      <dgm:prSet/>
      <dgm:spPr/>
      <dgm:t>
        <a:bodyPr/>
        <a:lstStyle/>
        <a:p>
          <a:endParaRPr lang="ru-RU"/>
        </a:p>
      </dgm:t>
    </dgm:pt>
    <dgm:pt modelId="{B9521449-5C5E-42D4-951C-6845D870BE5A}" type="sibTrans" cxnId="{892AD494-EA76-484F-9948-E3181C82B4E8}">
      <dgm:prSet/>
      <dgm:spPr/>
      <dgm:t>
        <a:bodyPr/>
        <a:lstStyle/>
        <a:p>
          <a:endParaRPr lang="ru-RU"/>
        </a:p>
      </dgm:t>
    </dgm:pt>
    <dgm:pt modelId="{FE90C4C9-B0BE-4849-AAD6-CF9CCDA16247}" type="pres">
      <dgm:prSet presAssocID="{3F9B048A-D8AA-4930-AE28-EF10D8424F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9AE64-AB90-4B05-BE6E-AEC6C0F1B9D9}" type="pres">
      <dgm:prSet presAssocID="{3F9B048A-D8AA-4930-AE28-EF10D8424FE4}" presName="diamond" presStyleLbl="bgShp" presStyleIdx="0" presStyleCnt="1"/>
      <dgm:spPr/>
      <dgm:t>
        <a:bodyPr/>
        <a:lstStyle/>
        <a:p>
          <a:endParaRPr lang="ru-RU"/>
        </a:p>
      </dgm:t>
    </dgm:pt>
    <dgm:pt modelId="{6AE20CB9-4D34-4B37-B1AB-D8D16AB63CEA}" type="pres">
      <dgm:prSet presAssocID="{3F9B048A-D8AA-4930-AE28-EF10D8424FE4}" presName="quad1" presStyleLbl="node1" presStyleIdx="0" presStyleCnt="4" custScaleX="121157" custScaleY="110181" custLinFactNeighborX="-18407" custLinFactNeighborY="-19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AA52F-31E9-421A-80B4-CF1EAD203F4A}" type="pres">
      <dgm:prSet presAssocID="{3F9B048A-D8AA-4930-AE28-EF10D8424FE4}" presName="quad2" presStyleLbl="node1" presStyleIdx="1" presStyleCnt="4" custScaleX="136573" custScaleY="108729" custLinFactNeighborX="3464" custLinFactNeighborY="-19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6F57A-E02D-453C-87F8-03B3604DF522}" type="pres">
      <dgm:prSet presAssocID="{3F9B048A-D8AA-4930-AE28-EF10D8424FE4}" presName="quad3" presStyleLbl="node1" presStyleIdx="2" presStyleCnt="4" custScaleX="134114" custScaleY="128459" custLinFactNeighborX="-11014" custLinFactNeighborY="-1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8A0D5-F120-4817-8D0B-4A4680AC29A0}" type="pres">
      <dgm:prSet presAssocID="{3F9B048A-D8AA-4930-AE28-EF10D8424FE4}" presName="quad4" presStyleLbl="node1" presStyleIdx="3" presStyleCnt="4" custScaleX="128914" custScaleY="127243" custLinFactNeighborX="2211" custLinFactNeighborY="-1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AD4BF-B720-4410-B38F-8C7B47E5F3B4}" srcId="{3F9B048A-D8AA-4930-AE28-EF10D8424FE4}" destId="{8A28AA5C-8617-4186-8C4A-027ACF57E056}" srcOrd="2" destOrd="0" parTransId="{41952760-3905-415B-9E35-829C4426C921}" sibTransId="{9EC281CE-ABEC-457C-98BE-583530E284BC}"/>
    <dgm:cxn modelId="{390628A0-71BA-4995-B665-99B56EFA29F2}" type="presOf" srcId="{3F9B048A-D8AA-4930-AE28-EF10D8424FE4}" destId="{FE90C4C9-B0BE-4849-AAD6-CF9CCDA16247}" srcOrd="0" destOrd="0" presId="urn:microsoft.com/office/officeart/2005/8/layout/matrix3"/>
    <dgm:cxn modelId="{DE9CCC14-09A3-4451-B1A6-A4FE902B85A8}" type="presOf" srcId="{3AF4D13D-7FEF-426A-B7C0-4EBDA4CDC08E}" destId="{6AE20CB9-4D34-4B37-B1AB-D8D16AB63CEA}" srcOrd="0" destOrd="0" presId="urn:microsoft.com/office/officeart/2005/8/layout/matrix3"/>
    <dgm:cxn modelId="{C6A22A08-62D9-4EC2-BCEB-25C8145B5DDB}" type="presOf" srcId="{8A28AA5C-8617-4186-8C4A-027ACF57E056}" destId="{6946F57A-E02D-453C-87F8-03B3604DF522}" srcOrd="0" destOrd="0" presId="urn:microsoft.com/office/officeart/2005/8/layout/matrix3"/>
    <dgm:cxn modelId="{892AD494-EA76-484F-9948-E3181C82B4E8}" srcId="{3F9B048A-D8AA-4930-AE28-EF10D8424FE4}" destId="{A45ABDB8-E7CE-4D7D-9B12-A3FCDB716CE6}" srcOrd="3" destOrd="0" parTransId="{92D19400-CB07-4D10-88B8-11AFD7622588}" sibTransId="{B9521449-5C5E-42D4-951C-6845D870BE5A}"/>
    <dgm:cxn modelId="{AF87824E-7CD0-4AC8-9F04-CBD07B9F9D65}" type="presOf" srcId="{A45ABDB8-E7CE-4D7D-9B12-A3FCDB716CE6}" destId="{4978A0D5-F120-4817-8D0B-4A4680AC29A0}" srcOrd="0" destOrd="0" presId="urn:microsoft.com/office/officeart/2005/8/layout/matrix3"/>
    <dgm:cxn modelId="{D8282B43-DC56-456F-AB24-23A9A71E7057}" srcId="{3F9B048A-D8AA-4930-AE28-EF10D8424FE4}" destId="{3AF4D13D-7FEF-426A-B7C0-4EBDA4CDC08E}" srcOrd="0" destOrd="0" parTransId="{A8673FFA-6E88-40BF-BBAC-72CEB261DCE6}" sibTransId="{1DD37837-A5FB-4B20-98F4-FA641D4E916E}"/>
    <dgm:cxn modelId="{234919DF-BEAA-4C27-B415-0AB81D75D749}" srcId="{3F9B048A-D8AA-4930-AE28-EF10D8424FE4}" destId="{752044F8-859A-4C4D-B2FA-C66D249D8530}" srcOrd="1" destOrd="0" parTransId="{FA264DF0-28FB-47F7-99F4-E1B77E941F0D}" sibTransId="{38BBA005-B048-40D6-9595-48232EF6B01B}"/>
    <dgm:cxn modelId="{0C7195A3-C73B-4315-AA97-235CF2C4AF3F}" type="presOf" srcId="{752044F8-859A-4C4D-B2FA-C66D249D8530}" destId="{643AA52F-31E9-421A-80B4-CF1EAD203F4A}" srcOrd="0" destOrd="0" presId="urn:microsoft.com/office/officeart/2005/8/layout/matrix3"/>
    <dgm:cxn modelId="{695F421E-1BF8-421A-8713-2EEDB3BAD1CC}" type="presParOf" srcId="{FE90C4C9-B0BE-4849-AAD6-CF9CCDA16247}" destId="{B8D9AE64-AB90-4B05-BE6E-AEC6C0F1B9D9}" srcOrd="0" destOrd="0" presId="urn:microsoft.com/office/officeart/2005/8/layout/matrix3"/>
    <dgm:cxn modelId="{5FD29EA0-74FF-44C3-A575-178845581880}" type="presParOf" srcId="{FE90C4C9-B0BE-4849-AAD6-CF9CCDA16247}" destId="{6AE20CB9-4D34-4B37-B1AB-D8D16AB63CEA}" srcOrd="1" destOrd="0" presId="urn:microsoft.com/office/officeart/2005/8/layout/matrix3"/>
    <dgm:cxn modelId="{0EB2619E-852D-41AF-83ED-25CB9BE1978D}" type="presParOf" srcId="{FE90C4C9-B0BE-4849-AAD6-CF9CCDA16247}" destId="{643AA52F-31E9-421A-80B4-CF1EAD203F4A}" srcOrd="2" destOrd="0" presId="urn:microsoft.com/office/officeart/2005/8/layout/matrix3"/>
    <dgm:cxn modelId="{64719EC3-4FC8-4A80-8125-0ADEC136ACDD}" type="presParOf" srcId="{FE90C4C9-B0BE-4849-AAD6-CF9CCDA16247}" destId="{6946F57A-E02D-453C-87F8-03B3604DF522}" srcOrd="3" destOrd="0" presId="urn:microsoft.com/office/officeart/2005/8/layout/matrix3"/>
    <dgm:cxn modelId="{19C104BA-63E3-40C6-9E88-0256A5CD5205}" type="presParOf" srcId="{FE90C4C9-B0BE-4849-AAD6-CF9CCDA16247}" destId="{4978A0D5-F120-4817-8D0B-4A4680AC29A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2C0CCB-F40A-4827-A4D3-FFF8B5AD26C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066D4-1FFC-4524-A101-D22692731EB2}">
      <dgm:prSet phldrT="[Текст]" custT="1"/>
      <dgm:spPr>
        <a:solidFill>
          <a:srgbClr val="FF99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Юность как этап социализации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2.  Ценности и идеалы личности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Социальные ценности и нормы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4.Семья и семейные ценности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 Институт семьи и брака</a:t>
          </a:r>
        </a:p>
        <a:p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 «Семья в современном обществе. Законодательство о семье»</a:t>
          </a:r>
          <a:endParaRPr lang="ru-RU" sz="9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E0BAE0-6FE4-4441-923B-91C33FB3119E}" type="parTrans" cxnId="{51096D2C-4F07-4FEF-80A5-E62000515271}">
      <dgm:prSet/>
      <dgm:spPr/>
      <dgm:t>
        <a:bodyPr/>
        <a:lstStyle/>
        <a:p>
          <a:endParaRPr lang="ru-RU"/>
        </a:p>
      </dgm:t>
    </dgm:pt>
    <dgm:pt modelId="{58E3DB91-0ACC-422E-913A-11203BC68BC5}" type="sibTrans" cxnId="{51096D2C-4F07-4FEF-80A5-E62000515271}">
      <dgm:prSet/>
      <dgm:spPr/>
      <dgm:t>
        <a:bodyPr/>
        <a:lstStyle/>
        <a:p>
          <a:endParaRPr lang="ru-RU"/>
        </a:p>
      </dgm:t>
    </dgm:pt>
    <dgm:pt modelId="{4B5E4F3A-C544-47A1-A24D-EB7C4D4E149E}">
      <dgm:prSet phldrT="[Текст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Социальные и исследовательские проекты : «Семья – кристалл общества»,  «Семья с большой буквы», «Я и моя будущая семья»; «Моя семья в </a:t>
          </a:r>
          <a:r>
            <a:rPr lang="en-US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XXI</a:t>
          </a: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веке»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Тренинги:  «Я – другие»,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«Мужественность и женственность – основа благополучных межличностных взаимоотношений»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Дискуссии: «Отцы и дети: ответственность и воспитание»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Круглый стол: «Семья. Законы ее сохранения», «Портрет современной семьи»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90EB1792-635C-4549-9208-FB31F7A09F4C}" type="parTrans" cxnId="{A57794AE-A250-4FC1-A48B-3489F7476928}">
      <dgm:prSet/>
      <dgm:spPr/>
      <dgm:t>
        <a:bodyPr/>
        <a:lstStyle/>
        <a:p>
          <a:endParaRPr lang="ru-RU"/>
        </a:p>
      </dgm:t>
    </dgm:pt>
    <dgm:pt modelId="{FA536758-45EF-4403-A2F8-9CD98BDC0ACC}" type="sibTrans" cxnId="{A57794AE-A250-4FC1-A48B-3489F7476928}">
      <dgm:prSet/>
      <dgm:spPr/>
      <dgm:t>
        <a:bodyPr/>
        <a:lstStyle/>
        <a:p>
          <a:endParaRPr lang="ru-RU"/>
        </a:p>
      </dgm:t>
    </dgm:pt>
    <dgm:pt modelId="{0E565898-2B2C-477B-B025-E036F29C927C}">
      <dgm:prSet phldrT="[Текст]" custT="1"/>
      <dgm:spPr>
        <a:solidFill>
          <a:srgbClr val="990099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Волонтерское движение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( помощь ветеранам, посещения детских домов, домов престарелых, детских садов)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Спортивно-массовые мероприятия: походы, эстафеты.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Городские и районные праздники:  (новогодние гулянья,  широкая масленица, день семьи)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Военно-патриотические организации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Досуговые центры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/>
        </a:p>
      </dgm:t>
    </dgm:pt>
    <dgm:pt modelId="{1B4BA7E7-82EF-42DA-B733-9AFE950E257C}" type="parTrans" cxnId="{6F6584B6-3971-4CD2-B6B2-E57B9FB55E2B}">
      <dgm:prSet/>
      <dgm:spPr/>
      <dgm:t>
        <a:bodyPr/>
        <a:lstStyle/>
        <a:p>
          <a:endParaRPr lang="ru-RU"/>
        </a:p>
      </dgm:t>
    </dgm:pt>
    <dgm:pt modelId="{5957A972-B8F6-4608-961B-7E16A557F0B7}" type="sibTrans" cxnId="{6F6584B6-3971-4CD2-B6B2-E57B9FB55E2B}">
      <dgm:prSet/>
      <dgm:spPr/>
      <dgm:t>
        <a:bodyPr/>
        <a:lstStyle/>
        <a:p>
          <a:endParaRPr lang="ru-RU"/>
        </a:p>
      </dgm:t>
    </dgm:pt>
    <dgm:pt modelId="{034BE719-81F7-4E0A-A385-9CD140AED59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r>
            <a:rPr lang="ru-RU" sz="9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Совместная деятельность с детьми:</a:t>
          </a:r>
          <a:endParaRPr lang="ru-RU" sz="9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Беседы ( Взаимопонимание. Проявления любви, Счастье в семье, и т.д.)</a:t>
          </a:r>
        </a:p>
        <a:p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домашний труд</a:t>
          </a:r>
        </a:p>
        <a:p>
          <a:r>
            <a:rPr lang="ru-RU" sz="900" b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Родительские собрания, консультации, тренинги, клубы</a:t>
          </a:r>
          <a:endParaRPr lang="ru-RU" sz="9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4F6F67-2659-489F-991B-4EAA506C5EF0}" type="parTrans" cxnId="{EC9653AC-B1C2-4C32-8D00-8F0851BDB93B}">
      <dgm:prSet/>
      <dgm:spPr/>
      <dgm:t>
        <a:bodyPr/>
        <a:lstStyle/>
        <a:p>
          <a:endParaRPr lang="ru-RU"/>
        </a:p>
      </dgm:t>
    </dgm:pt>
    <dgm:pt modelId="{A84F58FB-C403-4882-A8F3-ABD572E5CFF5}" type="sibTrans" cxnId="{EC9653AC-B1C2-4C32-8D00-8F0851BDB93B}">
      <dgm:prSet/>
      <dgm:spPr/>
      <dgm:t>
        <a:bodyPr/>
        <a:lstStyle/>
        <a:p>
          <a:endParaRPr lang="ru-RU"/>
        </a:p>
      </dgm:t>
    </dgm:pt>
    <dgm:pt modelId="{C889CC13-222C-448E-82C0-B3AC2E63768F}" type="pres">
      <dgm:prSet presAssocID="{842C0CCB-F40A-4827-A4D3-FFF8B5AD26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EE57C-FB85-47F3-BCCA-BCACE966B38F}" type="pres">
      <dgm:prSet presAssocID="{842C0CCB-F40A-4827-A4D3-FFF8B5AD26C3}" presName="diamond" presStyleLbl="bgShp" presStyleIdx="0" presStyleCnt="1" custScaleX="89717" custLinFactNeighborX="-3532" custLinFactNeighborY="-4141"/>
      <dgm:spPr/>
    </dgm:pt>
    <dgm:pt modelId="{46C20A5A-D5DB-413F-B388-30F7867B5FF5}" type="pres">
      <dgm:prSet presAssocID="{842C0CCB-F40A-4827-A4D3-FFF8B5AD26C3}" presName="quad1" presStyleLbl="node1" presStyleIdx="0" presStyleCnt="4" custScaleX="112558" custScaleY="136886" custLinFactNeighborX="-19364" custLinFactNeighborY="-20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47312-FBF4-41F2-9859-0C1E056A3704}" type="pres">
      <dgm:prSet presAssocID="{842C0CCB-F40A-4827-A4D3-FFF8B5AD26C3}" presName="quad2" presStyleLbl="node1" presStyleIdx="1" presStyleCnt="4" custScaleX="143581" custScaleY="145609" custLinFactNeighborX="-3641" custLinFactNeighborY="-20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CAAD9-9A38-42AE-B1BF-627C506C4F4E}" type="pres">
      <dgm:prSet presAssocID="{842C0CCB-F40A-4827-A4D3-FFF8B5AD26C3}" presName="quad3" presStyleLbl="node1" presStyleIdx="2" presStyleCnt="4" custScaleX="127000" custScaleY="124083" custLinFactNeighborX="-9792" custLinFactNeighborY="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E9094-98F4-4E9D-BCE9-82ABE60CB786}" type="pres">
      <dgm:prSet presAssocID="{842C0CCB-F40A-4827-A4D3-FFF8B5AD26C3}" presName="quad4" presStyleLbl="node1" presStyleIdx="3" presStyleCnt="4" custScaleX="141391" custScaleY="120079" custLinFactNeighborX="-2249" custLinFactNeighborY="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63044-72DB-4E91-B281-22485452955F}" type="presOf" srcId="{842C0CCB-F40A-4827-A4D3-FFF8B5AD26C3}" destId="{C889CC13-222C-448E-82C0-B3AC2E63768F}" srcOrd="0" destOrd="0" presId="urn:microsoft.com/office/officeart/2005/8/layout/matrix3"/>
    <dgm:cxn modelId="{6F6584B6-3971-4CD2-B6B2-E57B9FB55E2B}" srcId="{842C0CCB-F40A-4827-A4D3-FFF8B5AD26C3}" destId="{0E565898-2B2C-477B-B025-E036F29C927C}" srcOrd="2" destOrd="0" parTransId="{1B4BA7E7-82EF-42DA-B733-9AFE950E257C}" sibTransId="{5957A972-B8F6-4608-961B-7E16A557F0B7}"/>
    <dgm:cxn modelId="{9CD1E46E-5CC7-4DBE-8705-F9B1EE55AA1B}" type="presOf" srcId="{187066D4-1FFC-4524-A101-D22692731EB2}" destId="{46C20A5A-D5DB-413F-B388-30F7867B5FF5}" srcOrd="0" destOrd="0" presId="urn:microsoft.com/office/officeart/2005/8/layout/matrix3"/>
    <dgm:cxn modelId="{51096D2C-4F07-4FEF-80A5-E62000515271}" srcId="{842C0CCB-F40A-4827-A4D3-FFF8B5AD26C3}" destId="{187066D4-1FFC-4524-A101-D22692731EB2}" srcOrd="0" destOrd="0" parTransId="{6AE0BAE0-6FE4-4441-923B-91C33FB3119E}" sibTransId="{58E3DB91-0ACC-422E-913A-11203BC68BC5}"/>
    <dgm:cxn modelId="{84D6A8E4-2586-4755-AFD3-C4ECDCAF3984}" type="presOf" srcId="{4B5E4F3A-C544-47A1-A24D-EB7C4D4E149E}" destId="{68647312-FBF4-41F2-9859-0C1E056A3704}" srcOrd="0" destOrd="0" presId="urn:microsoft.com/office/officeart/2005/8/layout/matrix3"/>
    <dgm:cxn modelId="{EC9653AC-B1C2-4C32-8D00-8F0851BDB93B}" srcId="{842C0CCB-F40A-4827-A4D3-FFF8B5AD26C3}" destId="{034BE719-81F7-4E0A-A385-9CD140AED598}" srcOrd="3" destOrd="0" parTransId="{F04F6F67-2659-489F-991B-4EAA506C5EF0}" sibTransId="{A84F58FB-C403-4882-A8F3-ABD572E5CFF5}"/>
    <dgm:cxn modelId="{91570617-3B49-4F5E-8E39-4622996FFF05}" type="presOf" srcId="{034BE719-81F7-4E0A-A385-9CD140AED598}" destId="{59BE9094-98F4-4E9D-BCE9-82ABE60CB786}" srcOrd="0" destOrd="0" presId="urn:microsoft.com/office/officeart/2005/8/layout/matrix3"/>
    <dgm:cxn modelId="{A57794AE-A250-4FC1-A48B-3489F7476928}" srcId="{842C0CCB-F40A-4827-A4D3-FFF8B5AD26C3}" destId="{4B5E4F3A-C544-47A1-A24D-EB7C4D4E149E}" srcOrd="1" destOrd="0" parTransId="{90EB1792-635C-4549-9208-FB31F7A09F4C}" sibTransId="{FA536758-45EF-4403-A2F8-9CD98BDC0ACC}"/>
    <dgm:cxn modelId="{84F81FBB-3621-49DC-A22E-9FFC3A67A450}" type="presOf" srcId="{0E565898-2B2C-477B-B025-E036F29C927C}" destId="{972CAAD9-9A38-42AE-B1BF-627C506C4F4E}" srcOrd="0" destOrd="0" presId="urn:microsoft.com/office/officeart/2005/8/layout/matrix3"/>
    <dgm:cxn modelId="{CF0A09E5-6AE6-4423-8C41-FF7B365A485B}" type="presParOf" srcId="{C889CC13-222C-448E-82C0-B3AC2E63768F}" destId="{443EE57C-FB85-47F3-BCCA-BCACE966B38F}" srcOrd="0" destOrd="0" presId="urn:microsoft.com/office/officeart/2005/8/layout/matrix3"/>
    <dgm:cxn modelId="{8924380F-9026-46DF-9DC3-FAC50A267145}" type="presParOf" srcId="{C889CC13-222C-448E-82C0-B3AC2E63768F}" destId="{46C20A5A-D5DB-413F-B388-30F7867B5FF5}" srcOrd="1" destOrd="0" presId="urn:microsoft.com/office/officeart/2005/8/layout/matrix3"/>
    <dgm:cxn modelId="{458371FE-877B-4C13-9CAB-9F9ED4821E66}" type="presParOf" srcId="{C889CC13-222C-448E-82C0-B3AC2E63768F}" destId="{68647312-FBF4-41F2-9859-0C1E056A3704}" srcOrd="2" destOrd="0" presId="urn:microsoft.com/office/officeart/2005/8/layout/matrix3"/>
    <dgm:cxn modelId="{5E335DB7-D23B-4F77-A60A-1977FA7D57DF}" type="presParOf" srcId="{C889CC13-222C-448E-82C0-B3AC2E63768F}" destId="{972CAAD9-9A38-42AE-B1BF-627C506C4F4E}" srcOrd="3" destOrd="0" presId="urn:microsoft.com/office/officeart/2005/8/layout/matrix3"/>
    <dgm:cxn modelId="{5BA9B50E-9F80-4F2A-A8A4-E96E4CD0B2EE}" type="presParOf" srcId="{C889CC13-222C-448E-82C0-B3AC2E63768F}" destId="{59BE9094-98F4-4E9D-BCE9-82ABE60CB78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6964-58AD-4845-B544-B70A574B2D4B}">
      <dsp:nvSpPr>
        <dsp:cNvPr id="0" name=""/>
        <dsp:cNvSpPr/>
      </dsp:nvSpPr>
      <dsp:spPr>
        <a:xfrm>
          <a:off x="0" y="0"/>
          <a:ext cx="3249391" cy="341297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9FA1A-683D-4AF8-A3AE-F72E9037FBFB}">
      <dsp:nvSpPr>
        <dsp:cNvPr id="0" name=""/>
        <dsp:cNvSpPr/>
      </dsp:nvSpPr>
      <dsp:spPr>
        <a:xfrm>
          <a:off x="0" y="126115"/>
          <a:ext cx="1582218" cy="1544722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НОД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Информационные блоки: «Семья в жизни человека», «Прошлое семьи», «Развитие семьи», «Состав семьи», «Я – член семьи»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Беседы, игры, конкурсы, встречи, викторины, продуктивная деятельность, музыкальные и литературные  занятия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7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07" y="201522"/>
        <a:ext cx="1431404" cy="1393908"/>
      </dsp:txXfrm>
    </dsp:sp>
    <dsp:sp modelId="{4A3FF7BA-139B-42D9-BE30-BD8813C26A81}">
      <dsp:nvSpPr>
        <dsp:cNvPr id="0" name=""/>
        <dsp:cNvSpPr/>
      </dsp:nvSpPr>
      <dsp:spPr>
        <a:xfrm>
          <a:off x="1539152" y="137389"/>
          <a:ext cx="1484811" cy="159080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 dirty="0" smtClean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Игры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Семейные посиделки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Викторины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Выставки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Музыкально-литературные гостиные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Экскурсии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Семейные проекты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Тематические альбомы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611634" y="209871"/>
        <a:ext cx="1339847" cy="1445839"/>
      </dsp:txXfrm>
    </dsp:sp>
    <dsp:sp modelId="{EE8DD0FE-6DCF-4AB2-9202-54580F4A82E1}">
      <dsp:nvSpPr>
        <dsp:cNvPr id="0" name=""/>
        <dsp:cNvSpPr/>
      </dsp:nvSpPr>
      <dsp:spPr>
        <a:xfrm>
          <a:off x="0" y="1766119"/>
          <a:ext cx="1493569" cy="1535218"/>
        </a:xfrm>
        <a:prstGeom prst="round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Общие события</a:t>
          </a:r>
        </a:p>
        <a:p>
          <a:pPr lvl="0" algn="ctr">
            <a:spcBef>
              <a:spcPct val="0"/>
            </a:spcBef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Утренники</a:t>
          </a:r>
        </a:p>
        <a:p>
          <a:pPr lvl="0" algn="ctr">
            <a:spcBef>
              <a:spcPct val="0"/>
            </a:spcBef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Концерты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Семейные праздники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Спортивные праздники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Конкурсы </a:t>
          </a:r>
        </a:p>
        <a:p>
          <a:pPr lvl="0" algn="ctr">
            <a:spcBef>
              <a:spcPct val="0"/>
            </a:spcBef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910" y="1839029"/>
        <a:ext cx="1347749" cy="1389398"/>
      </dsp:txXfrm>
    </dsp:sp>
    <dsp:sp modelId="{A81119B5-3A32-418F-BDF1-DCC7132D3EFA}">
      <dsp:nvSpPr>
        <dsp:cNvPr id="0" name=""/>
        <dsp:cNvSpPr/>
      </dsp:nvSpPr>
      <dsp:spPr>
        <a:xfrm>
          <a:off x="1539152" y="1819115"/>
          <a:ext cx="1501502" cy="149324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с семьей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Родительский клуб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Семейный практикум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Тренинги детско-родительских отношений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Круглые столы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Анкетирование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Times New Roman" pitchFamily="18" charset="0"/>
              <a:cs typeface="Times New Roman" pitchFamily="18" charset="0"/>
            </a:rPr>
            <a:t>Опросы </a:t>
          </a:r>
        </a:p>
      </dsp:txBody>
      <dsp:txXfrm>
        <a:off x="1612046" y="1892009"/>
        <a:ext cx="1355714" cy="1347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700B1-D607-4C8B-BDCB-BC5E4764653B}">
      <dsp:nvSpPr>
        <dsp:cNvPr id="0" name=""/>
        <dsp:cNvSpPr/>
      </dsp:nvSpPr>
      <dsp:spPr>
        <a:xfrm>
          <a:off x="0" y="0"/>
          <a:ext cx="3744416" cy="37444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49C98-888C-44DB-8644-513E34B9C70C}">
      <dsp:nvSpPr>
        <dsp:cNvPr id="0" name=""/>
        <dsp:cNvSpPr/>
      </dsp:nvSpPr>
      <dsp:spPr>
        <a:xfrm>
          <a:off x="0" y="0"/>
          <a:ext cx="1924806" cy="1824993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«Добрые дети – дому венец, злые дети – дому конец»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«Порядком стоит дом»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«Жизнь человека в доме»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«Из рода в род»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«Корми деда на печи, сам будешь там».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89089" y="89089"/>
        <a:ext cx="1746628" cy="1646815"/>
      </dsp:txXfrm>
    </dsp:sp>
    <dsp:sp modelId="{108788CF-ABA5-4A2D-BAD1-1BB00A984CB6}">
      <dsp:nvSpPr>
        <dsp:cNvPr id="0" name=""/>
        <dsp:cNvSpPr/>
      </dsp:nvSpPr>
      <dsp:spPr>
        <a:xfrm>
          <a:off x="1771140" y="6"/>
          <a:ext cx="1973275" cy="182243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Внеурочная деятельность: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-Фестивали: «Кухни разных народов», «Сказки разных народов», «Национальные виды спорта»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Презентации: «Наши увлечения», «Семейная шкатулка»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-Заочные путешествия: «Край, где мы родились»</a:t>
          </a:r>
          <a:endParaRPr lang="ru-RU" sz="1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0104" y="88970"/>
        <a:ext cx="1795347" cy="1644510"/>
      </dsp:txXfrm>
    </dsp:sp>
    <dsp:sp modelId="{9A8BEBC4-9FF3-41B9-AA2F-5691732CFC94}">
      <dsp:nvSpPr>
        <dsp:cNvPr id="0" name=""/>
        <dsp:cNvSpPr/>
      </dsp:nvSpPr>
      <dsp:spPr>
        <a:xfrm>
          <a:off x="53556" y="1952549"/>
          <a:ext cx="1927172" cy="1719865"/>
        </a:xfrm>
        <a:prstGeom prst="round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</a:t>
          </a:r>
          <a:endParaRPr lang="ru-RU" sz="900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Посещение кружков, секций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Посещение музеев, экскурсии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 природу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Походы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Посещение филармонии, театров, библиотек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Социальные проекты, акции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 Совместные гулянья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513" y="2036506"/>
        <a:ext cx="1759258" cy="1551951"/>
      </dsp:txXfrm>
    </dsp:sp>
    <dsp:sp modelId="{939687DF-EE76-4EAD-9A52-D3A8B528F21B}">
      <dsp:nvSpPr>
        <dsp:cNvPr id="0" name=""/>
        <dsp:cNvSpPr/>
      </dsp:nvSpPr>
      <dsp:spPr>
        <a:xfrm>
          <a:off x="1812716" y="1993971"/>
          <a:ext cx="1931699" cy="167843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Совместная деятельность с детьми: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Совместное чтение, совместный просмотр мультфильмов, фильмов,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досуг – путешествия, праздники, подготовка к школьным мероприятиям,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семейный труд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Совместное семейное творчество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85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 Родительские собрания, консультации, тренинги, клубы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4650" y="2075905"/>
        <a:ext cx="1767831" cy="1514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9AE64-AB90-4B05-BE6E-AEC6C0F1B9D9}">
      <dsp:nvSpPr>
        <dsp:cNvPr id="0" name=""/>
        <dsp:cNvSpPr/>
      </dsp:nvSpPr>
      <dsp:spPr>
        <a:xfrm>
          <a:off x="134887" y="0"/>
          <a:ext cx="3484984" cy="34849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20CB9-4D34-4B37-B1AB-D8D16AB63CEA}">
      <dsp:nvSpPr>
        <dsp:cNvPr id="0" name=""/>
        <dsp:cNvSpPr/>
      </dsp:nvSpPr>
      <dsp:spPr>
        <a:xfrm>
          <a:off x="72006" y="6"/>
          <a:ext cx="1646697" cy="1497518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Сочинения: «История моей семьи в истории страны», «Моя линия жизни», «Воспоминания членов семьи о родном крае».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беседы: «Мы и наши родные», «Моя гражданская позиция»,  «Наш герб, гимн, флаг».</a:t>
          </a:r>
          <a:endParaRPr lang="ru-RU" sz="9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109" y="73109"/>
        <a:ext cx="1500491" cy="1351312"/>
      </dsp:txXfrm>
    </dsp:sp>
    <dsp:sp modelId="{643AA52F-31E9-421A-80B4-CF1EAD203F4A}">
      <dsp:nvSpPr>
        <dsp:cNvPr id="0" name=""/>
        <dsp:cNvSpPr/>
      </dsp:nvSpPr>
      <dsp:spPr>
        <a:xfrm>
          <a:off x="1728195" y="6"/>
          <a:ext cx="1856223" cy="14777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  <a:r>
            <a:rPr lang="ru-RU" sz="900" kern="1200" dirty="0" smtClean="0">
              <a:solidFill>
                <a:sysClr val="windowText" lastClr="000000"/>
              </a:solidFill>
            </a:rPr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Проекты «Корнями дерево сильно», «Наши профессиональные династии».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- устные журналы: «Детство, юность моих родных», «Как учились наши мамы, бабушки...»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Фотовыставка «Увлечения моей семьи».</a:t>
          </a:r>
          <a:endParaRPr lang="ru-RU" sz="9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0334" y="72145"/>
        <a:ext cx="1711945" cy="1333505"/>
      </dsp:txXfrm>
    </dsp:sp>
    <dsp:sp modelId="{6946F57A-E02D-453C-87F8-03B3604DF522}">
      <dsp:nvSpPr>
        <dsp:cNvPr id="0" name=""/>
        <dsp:cNvSpPr/>
      </dsp:nvSpPr>
      <dsp:spPr>
        <a:xfrm>
          <a:off x="84436" y="1584174"/>
          <a:ext cx="1822802" cy="1745942"/>
        </a:xfrm>
        <a:prstGeom prst="round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</a:t>
          </a: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Волонтерская деятельность, тимуровское движение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Социальное проектирование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и гражданские акции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Участие в общественных объединениях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 Участие в муниципальных мероприятиях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Участие в кружках, секциях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ysClr val="windowText" lastClr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/>
            </a:solidFill>
          </a:endParaRPr>
        </a:p>
      </dsp:txBody>
      <dsp:txXfrm>
        <a:off x="169666" y="1669404"/>
        <a:ext cx="1652342" cy="1575482"/>
      </dsp:txXfrm>
    </dsp:sp>
    <dsp:sp modelId="{4978A0D5-F120-4817-8D0B-4A4680AC29A0}">
      <dsp:nvSpPr>
        <dsp:cNvPr id="0" name=""/>
        <dsp:cNvSpPr/>
      </dsp:nvSpPr>
      <dsp:spPr>
        <a:xfrm>
          <a:off x="1763214" y="1582951"/>
          <a:ext cx="1752126" cy="172941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Совместная деятельность с детьми: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Создание экологического ландшафта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Дискуссия «Права детей, права родителей»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Беседа-диалог «О профессии родителей к профессии детей» 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 Родительские собрания, консультации, тренинги, клубы</a:t>
          </a:r>
          <a:endParaRPr lang="ru-RU" sz="900" kern="1200" dirty="0">
            <a:solidFill>
              <a:sysClr val="windowText" lastClr="000000"/>
            </a:solidFill>
          </a:endParaRPr>
        </a:p>
      </dsp:txBody>
      <dsp:txXfrm>
        <a:off x="1847637" y="1667374"/>
        <a:ext cx="1583280" cy="1560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E57C-FB85-47F3-BCCA-BCACE966B38F}">
      <dsp:nvSpPr>
        <dsp:cNvPr id="0" name=""/>
        <dsp:cNvSpPr/>
      </dsp:nvSpPr>
      <dsp:spPr>
        <a:xfrm>
          <a:off x="0" y="-6749"/>
          <a:ext cx="3586198" cy="399723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20A5A-D5DB-413F-B388-30F7867B5FF5}">
      <dsp:nvSpPr>
        <dsp:cNvPr id="0" name=""/>
        <dsp:cNvSpPr/>
      </dsp:nvSpPr>
      <dsp:spPr>
        <a:xfrm>
          <a:off x="107366" y="0"/>
          <a:ext cx="1754690" cy="2133944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Урочная деятельность: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  Юность как этап социализации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2.  Ценности и идеалы личности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3. Социальные ценности и нормы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4.Семья и семейные ценности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5.  Институт семьи и брака</a:t>
          </a:r>
        </a:p>
        <a:p>
          <a:pPr lvl="0" defTabSz="400050">
            <a:spcBef>
              <a:spcPct val="0"/>
            </a:spcBef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6. «Семья в современном обществе. Законодательство о семье»</a:t>
          </a:r>
          <a:endParaRPr lang="ru-RU" sz="9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023" y="85657"/>
        <a:ext cx="1583376" cy="1962630"/>
      </dsp:txXfrm>
    </dsp:sp>
    <dsp:sp modelId="{68647312-FBF4-41F2-9859-0C1E056A3704}">
      <dsp:nvSpPr>
        <dsp:cNvPr id="0" name=""/>
        <dsp:cNvSpPr/>
      </dsp:nvSpPr>
      <dsp:spPr>
        <a:xfrm>
          <a:off x="1789501" y="0"/>
          <a:ext cx="2238314" cy="226992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Внеурочная деятельность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Социальные и исследовательские проекты : «Семья – кристалл общества»,  «Семья с большой буквы», «Я и моя будущая семья»; «Моя семья в </a:t>
          </a:r>
          <a:r>
            <a:rPr lang="en-US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XXI</a:t>
          </a: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веке» 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Тренинги:  «Я – другие»,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«Мужественность и женственность – основа благополучных межличностных взаимоотношений»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Дискуссии: «Отцы и дети: ответственность и воспитание»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Круглый стол: «Семья. Законы ее сохранения», «Портрет современной семьи»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766" y="109265"/>
        <a:ext cx="2019784" cy="2051399"/>
      </dsp:txXfrm>
    </dsp:sp>
    <dsp:sp modelId="{972CAAD9-9A38-42AE-B1BF-627C506C4F4E}">
      <dsp:nvSpPr>
        <dsp:cNvPr id="0" name=""/>
        <dsp:cNvSpPr/>
      </dsp:nvSpPr>
      <dsp:spPr>
        <a:xfrm>
          <a:off x="144016" y="2069626"/>
          <a:ext cx="1979830" cy="1934356"/>
        </a:xfrm>
        <a:prstGeom prst="roundRect">
          <a:avLst/>
        </a:prstGeom>
        <a:solidFill>
          <a:srgbClr val="99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Внешкольная деятельность: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Волонтерское движение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( помощь ветеранам, посещения детских домов, домов престарелых, детских садов)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Спортивно-массовые мероприятия: походы, эстафеты.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 Городские и районные праздники:  (новогодние гулянья,  широкая масленица, день семьи)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Военно-патриотические организации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Досуговые центры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38443" y="2164053"/>
        <a:ext cx="1790976" cy="1745502"/>
      </dsp:txXfrm>
    </dsp:sp>
    <dsp:sp modelId="{59BE9094-98F4-4E9D-BCE9-82ABE60CB786}">
      <dsp:nvSpPr>
        <dsp:cNvPr id="0" name=""/>
        <dsp:cNvSpPr/>
      </dsp:nvSpPr>
      <dsp:spPr>
        <a:xfrm>
          <a:off x="1828272" y="2103923"/>
          <a:ext cx="2204174" cy="1871937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Семья: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1.</a:t>
          </a: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Совместная деятельность с детьми:</a:t>
          </a:r>
          <a:endParaRPr lang="ru-RU" sz="900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Беседы ( Взаимопонимание. Проявления любви, Счастье в семье, и т.д.)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- Совместный домашний труд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2. Родительские собрания, консультации, тренинги, клубы</a:t>
          </a:r>
          <a:endParaRPr lang="ru-RU" sz="900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19652" y="2195303"/>
        <a:ext cx="2021414" cy="168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E6F2F-A5FF-4FF9-97D4-CC3C5DD16EBC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1C51-723E-434E-88CA-2C32E6C57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1C51-723E-434E-88CA-2C32E6C57E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7115-97A8-49A5-A84A-A6980FD1D342}" type="datetimeFigureOut">
              <a:rPr lang="ru-RU" smtClean="0"/>
              <a:pPr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0AF9-F48B-4BF8-A53E-D5D47136D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080120" cy="139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2656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на\Pictures\image106312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60648"/>
            <a:ext cx="136815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РЕГИОНАЛЬНЫЙ ОБРАЗОВАТЕЛЬНЫЙ ПРОЕКТ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«МОЯ  СЕМЬЯ»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Пользователь\Desktop\МОЯ СЕМЬЯ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4032448" cy="2468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19872" y="58052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Тверская область 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11663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ГБОУ ДПО ТОИУУ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620688"/>
            <a:ext cx="389877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b="1" dirty="0" smtClean="0">
                <a:solidFill>
                  <a:srgbClr val="FF0000"/>
                </a:solidFill>
              </a:rPr>
              <a:t/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Реализация проекта предполагает интеграцию  учебного процесса, внеурочной деятельности, внеклассных и общешкольных событий, дополнительного образования во взаимодействии с семьей и социумом. </a:t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Таким образом, создается единое воспитательное  пространство </a:t>
            </a:r>
            <a:br>
              <a:rPr lang="ru-RU" sz="1200" b="1" dirty="0" smtClean="0">
                <a:solidFill>
                  <a:srgbClr val="FF0000"/>
                </a:solidFill>
              </a:rPr>
            </a:br>
            <a:endParaRPr lang="ru-RU" sz="1200" dirty="0"/>
          </a:p>
        </p:txBody>
      </p:sp>
      <p:grpSp>
        <p:nvGrpSpPr>
          <p:cNvPr id="35" name="Группа 35"/>
          <p:cNvGrpSpPr>
            <a:grpSpLocks/>
          </p:cNvGrpSpPr>
          <p:nvPr/>
        </p:nvGrpSpPr>
        <p:grpSpPr bwMode="auto">
          <a:xfrm>
            <a:off x="4932040" y="2852936"/>
            <a:ext cx="4067944" cy="3168352"/>
            <a:chOff x="302642" y="1197513"/>
            <a:chExt cx="8941856" cy="5660487"/>
          </a:xfrm>
        </p:grpSpPr>
        <p:grpSp>
          <p:nvGrpSpPr>
            <p:cNvPr id="36" name="Группа 83"/>
            <p:cNvGrpSpPr>
              <a:grpSpLocks/>
            </p:cNvGrpSpPr>
            <p:nvPr/>
          </p:nvGrpSpPr>
          <p:grpSpPr bwMode="auto">
            <a:xfrm>
              <a:off x="302642" y="1197513"/>
              <a:ext cx="8941856" cy="5660487"/>
              <a:chOff x="302642" y="1197513"/>
              <a:chExt cx="8941856" cy="5660487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6567338" y="6093296"/>
                <a:ext cx="2460625" cy="76470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ru-RU" sz="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Инфраструктура школы</a:t>
                </a: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302642" y="5661248"/>
                <a:ext cx="2894013" cy="119675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ru-RU" sz="800" b="1" dirty="0" smtClean="0">
                  <a:solidFill>
                    <a:srgbClr val="404040"/>
                  </a:solidFill>
                </a:endParaRPr>
              </a:p>
              <a:p>
                <a:pPr eaLnBrk="0" hangingPunct="0"/>
                <a:r>
                  <a:rPr lang="ru-RU" sz="800" b="1" dirty="0" smtClean="0">
                    <a:solidFill>
                      <a:srgbClr val="404040"/>
                    </a:solidFill>
                    <a:latin typeface="Times New Roman" pitchFamily="18" charset="0"/>
                    <a:cs typeface="Times New Roman" pitchFamily="18" charset="0"/>
                  </a:rPr>
                  <a:t>Деятельность ребенка в образовательном пространстве ОО</a:t>
                </a:r>
              </a:p>
              <a:p>
                <a:pPr eaLnBrk="0" hangingPunct="0"/>
                <a:endParaRPr lang="ru-RU" dirty="0"/>
              </a:p>
            </p:txBody>
          </p:sp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446789" y="1197513"/>
                <a:ext cx="8797709" cy="5660486"/>
                <a:chOff x="675" y="6030"/>
                <a:chExt cx="10976" cy="7793"/>
              </a:xfrm>
            </p:grpSpPr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>
                  <a:off x="2385" y="6396"/>
                  <a:ext cx="7560" cy="742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 dirty="0"/>
                </a:p>
              </p:txBody>
            </p:sp>
            <p:sp>
              <p:nvSpPr>
                <p:cNvPr id="43" name="Rectangle 30"/>
                <p:cNvSpPr>
                  <a:spLocks noChangeArrowheads="1"/>
                </p:cNvSpPr>
                <p:nvPr/>
              </p:nvSpPr>
              <p:spPr bwMode="auto">
                <a:xfrm>
                  <a:off x="675" y="6525"/>
                  <a:ext cx="1620" cy="5645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vert270"/>
                <a:lstStyle/>
                <a:p>
                  <a:pPr algn="ctr" eaLnBrk="0" hangingPunct="0">
                    <a:defRPr/>
                  </a:pPr>
                  <a:r>
                    <a:rPr lang="ru-R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Социум</a:t>
                  </a:r>
                  <a:endParaRPr lang="ru-RU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>
                    <a:defRPr/>
                  </a:pPr>
                  <a:endParaRPr lang="ru-RU" sz="500" dirty="0">
                    <a:cs typeface="Arial" pitchFamily="34" charset="0"/>
                  </a:endParaRPr>
                </a:p>
              </p:txBody>
            </p:sp>
            <p:sp>
              <p:nvSpPr>
                <p:cNvPr id="44" name="Rectangle 29"/>
                <p:cNvSpPr>
                  <a:spLocks noChangeArrowheads="1"/>
                </p:cNvSpPr>
                <p:nvPr/>
              </p:nvSpPr>
              <p:spPr bwMode="auto">
                <a:xfrm>
                  <a:off x="10410" y="6030"/>
                  <a:ext cx="1241" cy="6772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vert270"/>
                <a:lstStyle/>
                <a:p>
                  <a:pPr algn="ctr" eaLnBrk="0" hangingPunct="0">
                    <a:defRPr/>
                  </a:pPr>
                  <a:r>
                    <a:rPr lang="ru-RU" sz="10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Выпускник</a:t>
                  </a:r>
                  <a:r>
                    <a:rPr lang="ru-RU" sz="7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Calibri" pitchFamily="34" charset="0"/>
                      <a:cs typeface="Arial" pitchFamily="34" charset="0"/>
                    </a:rPr>
                    <a:t> </a:t>
                  </a:r>
                  <a:r>
                    <a:rPr lang="ru-RU" sz="7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Calibri" pitchFamily="34" charset="0"/>
                      <a:cs typeface="Arial" pitchFamily="34" charset="0"/>
                    </a:rPr>
                    <a:t> </a:t>
                  </a:r>
                  <a:endParaRPr lang="ru-RU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>
                  <a:off x="2089" y="9667"/>
                  <a:ext cx="540" cy="419"/>
                </a:xfrm>
                <a:prstGeom prst="rightArrow">
                  <a:avLst>
                    <a:gd name="adj1" fmla="val 50000"/>
                    <a:gd name="adj2" fmla="val 3222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6" name="AutoShape 27"/>
                <p:cNvSpPr>
                  <a:spLocks noChangeArrowheads="1"/>
                </p:cNvSpPr>
                <p:nvPr/>
              </p:nvSpPr>
              <p:spPr bwMode="auto">
                <a:xfrm>
                  <a:off x="9870" y="9738"/>
                  <a:ext cx="540" cy="419"/>
                </a:xfrm>
                <a:prstGeom prst="rightArrow">
                  <a:avLst>
                    <a:gd name="adj1" fmla="val 50000"/>
                    <a:gd name="adj2" fmla="val 32220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2667" y="6916"/>
                  <a:ext cx="6840" cy="6376"/>
                </a:xfrm>
                <a:prstGeom prst="ellipse">
                  <a:avLst/>
                </a:prstGeom>
                <a:solidFill>
                  <a:srgbClr val="99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ru-RU" dirty="0"/>
                </a:p>
              </p:txBody>
            </p:sp>
            <p:sp>
              <p:nvSpPr>
                <p:cNvPr id="48" name="Rectangle 25"/>
                <p:cNvSpPr>
                  <a:spLocks noChangeArrowheads="1"/>
                </p:cNvSpPr>
                <p:nvPr/>
              </p:nvSpPr>
              <p:spPr bwMode="auto">
                <a:xfrm>
                  <a:off x="7012" y="10812"/>
                  <a:ext cx="2172" cy="761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800" dirty="0" smtClean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Внеурочная деятельность</a:t>
                  </a:r>
                  <a:endParaRPr lang="ru-RU" sz="800" dirty="0">
                    <a:solidFill>
                      <a:srgbClr val="40404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ctangle 24"/>
                <p:cNvSpPr>
                  <a:spLocks noChangeArrowheads="1"/>
                </p:cNvSpPr>
                <p:nvPr/>
              </p:nvSpPr>
              <p:spPr bwMode="auto">
                <a:xfrm>
                  <a:off x="4538" y="11977"/>
                  <a:ext cx="3504" cy="119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700" dirty="0">
                      <a:solidFill>
                        <a:srgbClr val="262626"/>
                      </a:solidFill>
                      <a:latin typeface="Times New Roman" pitchFamily="18" charset="0"/>
                      <a:cs typeface="Times New Roman" pitchFamily="18" charset="0"/>
                    </a:rPr>
                    <a:t>Психолого-педагогическое сопровождение участников </a:t>
                  </a:r>
                  <a:r>
                    <a:rPr lang="ru-RU" sz="700" dirty="0" smtClean="0">
                      <a:solidFill>
                        <a:srgbClr val="262626"/>
                      </a:solidFill>
                      <a:latin typeface="Times New Roman" pitchFamily="18" charset="0"/>
                      <a:cs typeface="Times New Roman" pitchFamily="18" charset="0"/>
                    </a:rPr>
                    <a:t>образовательного процесса</a:t>
                  </a:r>
                  <a:endParaRPr lang="ru-RU" sz="700" dirty="0">
                    <a:solidFill>
                      <a:srgbClr val="26262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0" name="AutoShape 19"/>
                <p:cNvCxnSpPr>
                  <a:cxnSpLocks noChangeShapeType="1"/>
                  <a:stCxn id="43" idx="3"/>
                </p:cNvCxnSpPr>
                <p:nvPr/>
              </p:nvCxnSpPr>
              <p:spPr bwMode="auto">
                <a:xfrm flipV="1">
                  <a:off x="2295" y="7725"/>
                  <a:ext cx="2565" cy="162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51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7560" y="7725"/>
                  <a:ext cx="2850" cy="127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52" name="Rectangle 17"/>
                <p:cNvSpPr>
                  <a:spLocks noChangeArrowheads="1"/>
                </p:cNvSpPr>
                <p:nvPr/>
              </p:nvSpPr>
              <p:spPr bwMode="auto">
                <a:xfrm>
                  <a:off x="4807" y="7119"/>
                  <a:ext cx="2701" cy="75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800" dirty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Педагоги</a:t>
                  </a:r>
                </a:p>
              </p:txBody>
            </p:sp>
            <p:sp>
              <p:nvSpPr>
                <p:cNvPr id="53" name="Rectangle 16"/>
                <p:cNvSpPr>
                  <a:spLocks noChangeArrowheads="1"/>
                </p:cNvSpPr>
                <p:nvPr/>
              </p:nvSpPr>
              <p:spPr bwMode="auto">
                <a:xfrm>
                  <a:off x="3190" y="8210"/>
                  <a:ext cx="1981" cy="912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600" dirty="0" smtClean="0">
                      <a:solidFill>
                        <a:srgbClr val="262626"/>
                      </a:solidFill>
                      <a:latin typeface="Times New Roman" pitchFamily="18" charset="0"/>
                      <a:cs typeface="Times New Roman" pitchFamily="18" charset="0"/>
                    </a:rPr>
                    <a:t>Совместные мероприятия с родителями</a:t>
                  </a:r>
                  <a:endParaRPr lang="ru-RU" sz="600" dirty="0">
                    <a:solidFill>
                      <a:srgbClr val="26262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14"/>
                <p:cNvSpPr>
                  <a:spLocks noChangeArrowheads="1"/>
                </p:cNvSpPr>
                <p:nvPr/>
              </p:nvSpPr>
              <p:spPr bwMode="auto">
                <a:xfrm>
                  <a:off x="6874" y="8111"/>
                  <a:ext cx="1981" cy="978"/>
                </a:xfrm>
                <a:prstGeom prst="rect">
                  <a:avLst/>
                </a:prstGeom>
                <a:solidFill>
                  <a:srgbClr val="66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600" dirty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Учебная деятельность</a:t>
                  </a:r>
                </a:p>
              </p:txBody>
            </p:sp>
            <p:sp>
              <p:nvSpPr>
                <p:cNvPr id="56" name="Rectangle 13"/>
                <p:cNvSpPr>
                  <a:spLocks noChangeArrowheads="1"/>
                </p:cNvSpPr>
                <p:nvPr/>
              </p:nvSpPr>
              <p:spPr bwMode="auto">
                <a:xfrm>
                  <a:off x="4897" y="9400"/>
                  <a:ext cx="2880" cy="121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900" b="1" dirty="0" smtClean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Проект</a:t>
                  </a:r>
                </a:p>
                <a:p>
                  <a:pPr algn="ctr" eaLnBrk="0" hangingPunct="0"/>
                  <a:r>
                    <a:rPr lang="ru-RU" sz="900" b="1" dirty="0" smtClean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 «МОЯ СЕМЬЯ»</a:t>
                  </a:r>
                  <a:endParaRPr lang="ru-RU" sz="900" dirty="0">
                    <a:solidFill>
                      <a:srgbClr val="40404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AutoShape 12"/>
                <p:cNvSpPr>
                  <a:spLocks noChangeArrowheads="1"/>
                </p:cNvSpPr>
                <p:nvPr/>
              </p:nvSpPr>
              <p:spPr bwMode="auto">
                <a:xfrm>
                  <a:off x="7952" y="9201"/>
                  <a:ext cx="540" cy="1372"/>
                </a:xfrm>
                <a:prstGeom prst="upDownArrow">
                  <a:avLst>
                    <a:gd name="adj1" fmla="val 50000"/>
                    <a:gd name="adj2" fmla="val 61815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8" name="AutoShape 11"/>
                <p:cNvSpPr>
                  <a:spLocks noChangeArrowheads="1"/>
                </p:cNvSpPr>
                <p:nvPr/>
              </p:nvSpPr>
              <p:spPr bwMode="auto">
                <a:xfrm>
                  <a:off x="5257" y="8210"/>
                  <a:ext cx="1620" cy="455"/>
                </a:xfrm>
                <a:prstGeom prst="leftRightArrow">
                  <a:avLst>
                    <a:gd name="adj1" fmla="val 50000"/>
                    <a:gd name="adj2" fmla="val 71209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9" name="AutoShape 10"/>
                <p:cNvSpPr>
                  <a:spLocks noChangeArrowheads="1"/>
                </p:cNvSpPr>
                <p:nvPr/>
              </p:nvSpPr>
              <p:spPr bwMode="auto">
                <a:xfrm>
                  <a:off x="3909" y="9300"/>
                  <a:ext cx="540" cy="1261"/>
                </a:xfrm>
                <a:prstGeom prst="upDownArrow">
                  <a:avLst>
                    <a:gd name="adj1" fmla="val 50000"/>
                    <a:gd name="adj2" fmla="val 46704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0" name="Rectangle 9"/>
                <p:cNvSpPr>
                  <a:spLocks noChangeArrowheads="1"/>
                </p:cNvSpPr>
                <p:nvPr/>
              </p:nvSpPr>
              <p:spPr bwMode="auto">
                <a:xfrm>
                  <a:off x="1292" y="8368"/>
                  <a:ext cx="797" cy="258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vert270"/>
                <a:lstStyle/>
                <a:p>
                  <a:pPr algn="ctr" eaLnBrk="0" hangingPunct="0">
                    <a:defRPr/>
                  </a:pPr>
                  <a:r>
                    <a:rPr lang="ru-RU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Семья  </a:t>
                  </a:r>
                  <a:r>
                    <a:rPr lang="ru-RU" sz="9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Ребенок</a:t>
                  </a:r>
                  <a:endParaRPr lang="ru-RU" sz="9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ru-RU" sz="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  <a:p>
                  <a:pPr eaLnBrk="0" hangingPunct="0">
                    <a:defRPr/>
                  </a:pPr>
                  <a:endParaRPr lang="ru-RU" sz="600" dirty="0">
                    <a:cs typeface="Arial" pitchFamily="34" charset="0"/>
                  </a:endParaRPr>
                </a:p>
              </p:txBody>
            </p:sp>
            <p:sp>
              <p:nvSpPr>
                <p:cNvPr id="61" name="Rectangle 8"/>
                <p:cNvSpPr>
                  <a:spLocks noChangeArrowheads="1"/>
                </p:cNvSpPr>
                <p:nvPr/>
              </p:nvSpPr>
              <p:spPr bwMode="auto">
                <a:xfrm>
                  <a:off x="4718" y="6030"/>
                  <a:ext cx="2854" cy="779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800" dirty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Методическая служба </a:t>
                  </a:r>
                  <a:r>
                    <a:rPr lang="ru-RU" sz="800" dirty="0" smtClean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ОО</a:t>
                  </a:r>
                  <a:endParaRPr lang="ru-RU" sz="800" dirty="0">
                    <a:solidFill>
                      <a:srgbClr val="40404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15"/>
                <p:cNvSpPr>
                  <a:spLocks noChangeArrowheads="1"/>
                </p:cNvSpPr>
                <p:nvPr/>
              </p:nvSpPr>
              <p:spPr bwMode="auto">
                <a:xfrm>
                  <a:off x="3062" y="10812"/>
                  <a:ext cx="2341" cy="761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800" dirty="0" smtClean="0">
                      <a:solidFill>
                        <a:srgbClr val="404040"/>
                      </a:solidFill>
                      <a:latin typeface="Times New Roman" pitchFamily="18" charset="0"/>
                      <a:cs typeface="Times New Roman" pitchFamily="18" charset="0"/>
                    </a:rPr>
                    <a:t>Внешкольная деятельность </a:t>
                  </a:r>
                  <a:endParaRPr lang="ru-RU" sz="800" dirty="0">
                    <a:solidFill>
                      <a:srgbClr val="40404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AutoShape 11"/>
                <p:cNvSpPr>
                  <a:spLocks noChangeArrowheads="1"/>
                </p:cNvSpPr>
                <p:nvPr/>
              </p:nvSpPr>
              <p:spPr bwMode="auto">
                <a:xfrm>
                  <a:off x="5432" y="10989"/>
                  <a:ext cx="1620" cy="455"/>
                </a:xfrm>
                <a:prstGeom prst="leftRightArrow">
                  <a:avLst>
                    <a:gd name="adj1" fmla="val 50000"/>
                    <a:gd name="adj2" fmla="val 71209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cxnSp>
            <p:nvCxnSpPr>
              <p:cNvPr id="41" name="Прямая со стрелкой 39"/>
              <p:cNvCxnSpPr>
                <a:cxnSpLocks noChangeShapeType="1"/>
                <a:stCxn id="39" idx="0"/>
              </p:cNvCxnSpPr>
              <p:nvPr/>
            </p:nvCxnSpPr>
            <p:spPr bwMode="auto">
              <a:xfrm flipV="1">
                <a:off x="1749649" y="5461348"/>
                <a:ext cx="1034256" cy="1999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37" name="Прямая со стрелкой 41"/>
            <p:cNvCxnSpPr>
              <a:cxnSpLocks noChangeShapeType="1"/>
              <a:stCxn id="38" idx="0"/>
            </p:cNvCxnSpPr>
            <p:nvPr/>
          </p:nvCxnSpPr>
          <p:spPr bwMode="auto">
            <a:xfrm flipH="1" flipV="1">
              <a:off x="6727826" y="5875339"/>
              <a:ext cx="1069825" cy="21795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67" name="Прямая со стрелкой 66"/>
          <p:cNvCxnSpPr>
            <a:stCxn id="49" idx="1"/>
          </p:cNvCxnSpPr>
          <p:nvPr/>
        </p:nvCxnSpPr>
        <p:spPr>
          <a:xfrm flipH="1" flipV="1">
            <a:off x="5580112" y="4797152"/>
            <a:ext cx="826137" cy="7155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9" idx="3"/>
          </p:cNvCxnSpPr>
          <p:nvPr/>
        </p:nvCxnSpPr>
        <p:spPr>
          <a:xfrm flipV="1">
            <a:off x="7683973" y="4797152"/>
            <a:ext cx="848467" cy="7155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54" idx="0"/>
            <a:endCxn id="56" idx="2"/>
          </p:cNvCxnSpPr>
          <p:nvPr/>
        </p:nvCxnSpPr>
        <p:spPr>
          <a:xfrm flipV="1">
            <a:off x="6294850" y="4716624"/>
            <a:ext cx="767399" cy="8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56" idx="2"/>
            <a:endCxn id="48" idx="0"/>
          </p:cNvCxnSpPr>
          <p:nvPr/>
        </p:nvCxnSpPr>
        <p:spPr>
          <a:xfrm>
            <a:off x="7062249" y="4716624"/>
            <a:ext cx="642144" cy="8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56" idx="0"/>
            <a:endCxn id="55" idx="2"/>
          </p:cNvCxnSpPr>
          <p:nvPr/>
        </p:nvCxnSpPr>
        <p:spPr>
          <a:xfrm flipV="1">
            <a:off x="7062249" y="4096614"/>
            <a:ext cx="556999" cy="12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56" idx="0"/>
            <a:endCxn id="53" idx="2"/>
          </p:cNvCxnSpPr>
          <p:nvPr/>
        </p:nvCxnSpPr>
        <p:spPr>
          <a:xfrm flipH="1" flipV="1">
            <a:off x="6275888" y="4110031"/>
            <a:ext cx="786361" cy="11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323528" y="5517232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</a:rPr>
              <a:t>Проект «Моя семья» - составная часть основной общеобразовательной программы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738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683568" y="692696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Модель процесса формирования традиционных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семейных  и нравственных ценностей на уровне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4088" y="2060848"/>
            <a:ext cx="349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Модель процесса формирования традиционных 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семейных и нравственных ценностей на уровне 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образовательной организации</a:t>
            </a:r>
            <a:endParaRPr lang="ru-RU" sz="1200" dirty="0" smtClean="0">
              <a:solidFill>
                <a:srgbClr val="7030A0"/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2420938"/>
            <a:ext cx="8785225" cy="1223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1400" b="1" dirty="0" smtClean="0">
                <a:solidFill>
                  <a:srgbClr val="990000"/>
                </a:solidFill>
              </a:rPr>
              <a:t/>
            </a:r>
            <a:br>
              <a:rPr lang="ru-RU" sz="1400" b="1" dirty="0" smtClean="0">
                <a:solidFill>
                  <a:srgbClr val="99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3200" b="1" dirty="0" smtClean="0">
                <a:solidFill>
                  <a:srgbClr val="990000"/>
                </a:solidFill>
              </a:rPr>
              <a:t/>
            </a:r>
            <a:br>
              <a:rPr lang="ru-RU" sz="3200" b="1" dirty="0" smtClean="0">
                <a:solidFill>
                  <a:srgbClr val="990000"/>
                </a:solidFill>
              </a:rPr>
            </a:br>
            <a:r>
              <a:rPr lang="ru-RU" sz="3200" b="1" dirty="0" smtClean="0">
                <a:solidFill>
                  <a:srgbClr val="990000"/>
                </a:solidFill>
              </a:rPr>
              <a:t/>
            </a:r>
            <a:br>
              <a:rPr lang="ru-RU" sz="3200" b="1" dirty="0" smtClean="0">
                <a:solidFill>
                  <a:srgbClr val="990000"/>
                </a:solidFill>
              </a:rPr>
            </a:br>
            <a:r>
              <a:rPr lang="ru-RU" sz="3200" b="1" dirty="0" smtClean="0">
                <a:solidFill>
                  <a:srgbClr val="990000"/>
                </a:solidFill>
              </a:rPr>
              <a:t/>
            </a:r>
            <a:br>
              <a:rPr lang="ru-RU" sz="3200" b="1" dirty="0" smtClean="0">
                <a:solidFill>
                  <a:srgbClr val="990000"/>
                </a:solidFill>
              </a:rPr>
            </a:br>
            <a:r>
              <a:rPr lang="ru-RU" sz="2400" b="1" dirty="0" smtClean="0">
                <a:solidFill>
                  <a:srgbClr val="990000"/>
                </a:solidFill>
              </a:rPr>
              <a:t/>
            </a:r>
            <a:br>
              <a:rPr lang="ru-RU" sz="2400" b="1" dirty="0" smtClean="0">
                <a:solidFill>
                  <a:srgbClr val="990000"/>
                </a:solidFill>
              </a:rPr>
            </a:br>
            <a:endParaRPr lang="ru-RU" sz="2400" b="1" i="1" dirty="0" smtClean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836712"/>
            <a:ext cx="34198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 реализации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251520" y="5373216"/>
            <a:ext cx="864096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Концепция духовно-нравственного развития и воспитания 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личности гражданина РФ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7584" y="4581128"/>
            <a:ext cx="727280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системно формирует базовую национальную ценность «СЕМЬЯ»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gray">
          <a:xfrm>
            <a:off x="323528" y="1412776"/>
            <a:ext cx="8676456" cy="30243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Стратегии развития воспитания в РФ до 2025 года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Концепции государственной семейной политики в РФ на период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до 2025 года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 bmk="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Концепции долгосрочного социально-экономического развития </a:t>
            </a:r>
          </a:p>
          <a:p>
            <a:pPr algn="just"/>
            <a:r>
              <a:rPr lang="ru-RU" b="1" dirty="0" smtClean="0" bmk="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Российской Федерации  на период до 2020 года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 bmk="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Указа Президента Российской Федерации от 01.01.2012 № 761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 bmk="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«О национальной стратегии действий в интересах детей на </a:t>
            </a:r>
          </a:p>
          <a:p>
            <a:pPr lvl="0" algn="just"/>
            <a:r>
              <a:rPr lang="ru-RU" b="1" dirty="0" smtClean="0" bmk="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2012 – 2017 годы»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Постановления Правительства Тверской области № 595-пп от 16.10.12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«Об утверждении стратегии действий в интересах детей на 2012 – 2017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годы в Тверской области» </a:t>
            </a:r>
          </a:p>
          <a:p>
            <a:pPr lvl="0" algn="just">
              <a:buFont typeface="Wingdings" pitchFamily="2" charset="2"/>
              <a:buChar char="Ø"/>
            </a:pPr>
            <a:endParaRPr lang="ru-RU" sz="900" dirty="0" smtClean="0" bmk="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5656" y="11663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РЕГИОНАЛЬНЫЙ ОБРАЗОВАТЕЛЬНЫЙ ПРОЕКТ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«МОЯ  СЕМЬЯ»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cs typeface="Arial" pitchFamily="34" charset="0"/>
              </a:rPr>
              <a:t>Удовлетворенность результатами работы в проекте субъектов образовательного процесса</a:t>
            </a:r>
            <a:endParaRPr lang="ru-RU" sz="2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4932040" y="5288340"/>
            <a:ext cx="37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u="sng" dirty="0" smtClean="0">
                <a:solidFill>
                  <a:srgbClr val="1F497D"/>
                </a:solidFill>
              </a:rPr>
              <a:t>Отзывы педагогов:</a:t>
            </a:r>
          </a:p>
          <a:p>
            <a:pPr>
              <a:buFont typeface="Wingdings" pitchFamily="2" charset="2"/>
              <a:buChar char="q"/>
            </a:pPr>
            <a:r>
              <a:rPr lang="ru-RU" sz="1200" b="1" dirty="0" smtClean="0">
                <a:solidFill>
                  <a:srgbClr val="1F497D"/>
                </a:solidFill>
              </a:rPr>
              <a:t> </a:t>
            </a:r>
            <a:r>
              <a:rPr lang="ru-RU" sz="1200" b="1" i="1" dirty="0" smtClean="0"/>
              <a:t>«… родители и дети с  удовольствием вместе </a:t>
            </a:r>
          </a:p>
          <a:p>
            <a:r>
              <a:rPr lang="ru-RU" sz="1200" b="1" i="1" dirty="0" smtClean="0"/>
              <a:t>работают…   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«…количество родителей  на собраниях увеличилось...»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«… работа в проекте  раскрывает творческие способности»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 «… дети стали более ответственными …»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47656" y="314096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</a:rPr>
              <a:t>Отзывы обучающихся</a:t>
            </a:r>
            <a:r>
              <a:rPr lang="ru-RU" sz="1200" b="1" u="sng" dirty="0" smtClean="0">
                <a:solidFill>
                  <a:schemeClr val="tx2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>
                <a:solidFill>
                  <a:schemeClr val="tx2"/>
                </a:solidFill>
              </a:rPr>
              <a:t> </a:t>
            </a:r>
            <a:r>
              <a:rPr lang="ru-RU" sz="1200" b="1" i="1" dirty="0" smtClean="0"/>
              <a:t>«… мне очень понравился конкурс рисунков  «Мой папа – защитник Родины….» 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 «А я теперь знаю историю своей семьи…»; «… Как много бывает родственников!...» 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«…Это здорово, когда наши мамы и папы вместе с нами участвуют в конкурсах»</a:t>
            </a:r>
          </a:p>
          <a:p>
            <a:pPr>
              <a:buFont typeface="Wingdings" pitchFamily="2" charset="2"/>
              <a:buChar char="q"/>
            </a:pPr>
            <a:r>
              <a:rPr lang="ru-RU" sz="1200" b="1" i="1" dirty="0" smtClean="0"/>
              <a:t>«Мне нравятся такие занятия и на урок не похоже…»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24744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185738">
              <a:buFont typeface="Wingdings" pitchFamily="2" charset="2"/>
              <a:buChar char="q"/>
            </a:pPr>
            <a:r>
              <a:rPr lang="ru-RU" sz="1200" b="1" i="1" dirty="0" smtClean="0"/>
              <a:t> «…участвовала в праздниках «Детство наших бабушек и дедушек», «Как учились наши бабушки и дедушки», вспомнили свое детство…»</a:t>
            </a:r>
          </a:p>
          <a:p>
            <a:pPr marL="173038" indent="185738">
              <a:buFont typeface="Wingdings" pitchFamily="2" charset="2"/>
              <a:buChar char="q"/>
            </a:pPr>
            <a:r>
              <a:rPr lang="ru-RU" sz="1200" b="1" i="1" dirty="0" smtClean="0"/>
              <a:t> «… Отрадно, что дети с интересом играли в наши игры»</a:t>
            </a:r>
          </a:p>
          <a:p>
            <a:pPr marL="173038" indent="185738">
              <a:buFont typeface="Wingdings" pitchFamily="2" charset="2"/>
              <a:buChar char="q"/>
            </a:pPr>
            <a:r>
              <a:rPr lang="ru-RU" sz="1200" b="1" i="1" dirty="0" smtClean="0">
                <a:solidFill>
                  <a:schemeClr val="tx2"/>
                </a:solidFill>
              </a:rPr>
              <a:t> </a:t>
            </a:r>
            <a:r>
              <a:rPr lang="ru-RU" sz="1200" b="1" i="1" dirty="0" smtClean="0"/>
              <a:t>«… Мы, бабушки и дедушки, были рады вспомнить наши школьные годы и поделиться своими воспоминаниями с внуками…. Было волнительно … »</a:t>
            </a:r>
          </a:p>
          <a:p>
            <a:pPr marL="173038" indent="185738">
              <a:buFont typeface="Wingdings" pitchFamily="2" charset="2"/>
              <a:buChar char="q"/>
            </a:pPr>
            <a:r>
              <a:rPr lang="ru-RU" sz="1200" b="1" i="1" dirty="0" smtClean="0"/>
              <a:t>« … Очень нужный проект. Хорошо бы, чтобы такой проект был в каждой школе»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9269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200" b="1" u="sng" dirty="0" smtClean="0">
                <a:solidFill>
                  <a:schemeClr val="tx2"/>
                </a:solidFill>
              </a:rPr>
              <a:t>Отзывы родителей, бабушек и дедушек</a:t>
            </a:r>
            <a:r>
              <a:rPr lang="ru-RU" sz="1200" u="sng" dirty="0" smtClean="0">
                <a:solidFill>
                  <a:schemeClr val="tx2"/>
                </a:solidFill>
              </a:rPr>
              <a:t>:</a:t>
            </a:r>
            <a:endParaRPr lang="ru-RU" sz="1200" u="sng" dirty="0">
              <a:solidFill>
                <a:schemeClr val="tx2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7628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Социальные эффекты и результаты первого этапа реализации проекта</a:t>
            </a:r>
            <a:endParaRPr lang="ru-RU" sz="2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908720"/>
            <a:ext cx="3960440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Сформированность у обучающихся представлений о  традиционных семейных и нравственных ценностях (любовь, здоровье, счастливая семейная жизнь,  забота о старших и младших, уважение)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980728"/>
            <a:ext cx="388843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активность родителей при проведении совместных детско-родительских мероприятий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4293096"/>
            <a:ext cx="237626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участие в родительских собраниях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979712" y="4474840"/>
          <a:ext cx="457200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427984" y="177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Социальные эффекты и результаты первого этапа реализации проекта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spcBef>
                <a:spcPts val="0"/>
              </a:spcBef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363538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3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5200" b="1" u="sng" dirty="0" smtClean="0">
                <a:solidFill>
                  <a:srgbClr val="002060"/>
                </a:solidFill>
              </a:rPr>
              <a:t>В работе с обучающимися формируются: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600" b="1" dirty="0" smtClean="0"/>
              <a:t>социально-ценностные отношения к семье как первооснове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     принадлежности к народу,  Отечеству    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600" b="1" dirty="0" smtClean="0"/>
              <a:t>бережное отношение к  жизни человека, личностной системе          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    семейных ценностей, основанных на  духовных и культурных   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/>
              <a:t>    традициях российского народа</a:t>
            </a:r>
          </a:p>
          <a:p>
            <a:pPr marL="2322513" lvl="0" indent="47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5600" b="1" dirty="0" smtClean="0"/>
              <a:t>ответственное отношение к родительству</a:t>
            </a:r>
          </a:p>
          <a:p>
            <a:pPr>
              <a:buFont typeface="Wingdings" pitchFamily="2" charset="2"/>
              <a:buNone/>
            </a:pPr>
            <a:r>
              <a:rPr lang="ru-RU" sz="5600" b="1" dirty="0" smtClean="0"/>
              <a:t> </a:t>
            </a:r>
            <a:r>
              <a:rPr lang="ru-RU" sz="5600" b="1" u="sng" dirty="0" smtClean="0">
                <a:solidFill>
                  <a:srgbClr val="002060"/>
                </a:solidFill>
              </a:rPr>
              <a:t>Для родителей</a:t>
            </a:r>
            <a:r>
              <a:rPr lang="ru-RU" sz="5600" b="1" dirty="0" smtClean="0">
                <a:solidFill>
                  <a:srgbClr val="002060"/>
                </a:solidFill>
              </a:rPr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b="1" dirty="0" smtClean="0"/>
              <a:t>оптимизируются детско-родительские отношения 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b="1" dirty="0" smtClean="0"/>
              <a:t> повышается психолого-педагогическая компетентность </a:t>
            </a:r>
          </a:p>
          <a:p>
            <a:pPr lvl="0">
              <a:buNone/>
            </a:pPr>
            <a:r>
              <a:rPr lang="ru-RU" sz="5600" b="1" dirty="0" smtClean="0"/>
              <a:t>          и культура семейных отношений</a:t>
            </a:r>
          </a:p>
          <a:p>
            <a:pPr lvl="0">
              <a:buFont typeface="Wingdings" pitchFamily="2" charset="2"/>
              <a:buChar char="ü"/>
            </a:pPr>
            <a:r>
              <a:rPr lang="ru-RU" sz="5600" b="1" dirty="0" smtClean="0"/>
              <a:t> оптимизируются отношения «родитель-ребенок-педагог» 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уменьшается риск семейного неблагополучия</a:t>
            </a:r>
          </a:p>
          <a:p>
            <a:pPr lvl="0"/>
            <a:endParaRPr lang="ru-RU" sz="5200" b="1" dirty="0" smtClean="0"/>
          </a:p>
          <a:p>
            <a:pPr marL="3587750" indent="0" algn="just">
              <a:buNone/>
            </a:pPr>
            <a:r>
              <a:rPr lang="ru-RU" sz="5200" b="1" u="sng" dirty="0" smtClean="0">
                <a:solidFill>
                  <a:srgbClr val="002060"/>
                </a:solidFill>
              </a:rPr>
              <a:t>Для педагогов</a:t>
            </a:r>
            <a:r>
              <a:rPr lang="ru-RU" sz="5200" b="1" dirty="0" smtClean="0">
                <a:solidFill>
                  <a:srgbClr val="002060"/>
                </a:solidFill>
              </a:rPr>
              <a:t>:</a:t>
            </a:r>
          </a:p>
          <a:p>
            <a:pPr marL="3587750" lvl="0" indent="0" algn="just">
              <a:buFont typeface="Wingdings" pitchFamily="2" charset="2"/>
              <a:buChar char="ü"/>
            </a:pPr>
            <a:r>
              <a:rPr lang="ru-RU" sz="5400" b="1" dirty="0" smtClean="0"/>
              <a:t>Разработка УМК по формированию семейных  </a:t>
            </a:r>
          </a:p>
          <a:p>
            <a:pPr marL="3587750" lvl="0" indent="0" algn="just">
              <a:buNone/>
            </a:pPr>
            <a:r>
              <a:rPr lang="ru-RU" sz="5400" b="1" dirty="0" smtClean="0"/>
              <a:t>    ценностей </a:t>
            </a:r>
          </a:p>
          <a:p>
            <a:pPr marL="3587750" lvl="0" indent="0" algn="just">
              <a:buFont typeface="Wingdings" pitchFamily="2" charset="2"/>
              <a:buChar char="ü"/>
            </a:pPr>
            <a:r>
              <a:rPr lang="ru-RU" sz="5400" b="1" dirty="0" smtClean="0"/>
              <a:t> обучение социальным технологиям          </a:t>
            </a:r>
          </a:p>
          <a:p>
            <a:pPr marL="3587750" lvl="0" indent="0" algn="just">
              <a:buNone/>
            </a:pPr>
            <a:r>
              <a:rPr lang="ru-RU" sz="5400" b="1" dirty="0" smtClean="0"/>
              <a:t>     образовательной  деятельности </a:t>
            </a:r>
          </a:p>
          <a:p>
            <a:pPr marL="3587750" lvl="0" indent="0" algn="just">
              <a:buFont typeface="Wingdings" pitchFamily="2" charset="2"/>
              <a:buChar char="ü"/>
            </a:pPr>
            <a:r>
              <a:rPr lang="ru-RU" sz="5400" b="1" dirty="0" smtClean="0"/>
              <a:t>овладение технологиями  совместной деятельности  </a:t>
            </a:r>
          </a:p>
          <a:p>
            <a:pPr marL="3587750" lvl="0" indent="0" algn="just">
              <a:buNone/>
            </a:pPr>
            <a:r>
              <a:rPr lang="ru-RU" sz="5400" b="1" dirty="0" smtClean="0"/>
              <a:t>     педагогов</a:t>
            </a:r>
          </a:p>
          <a:p>
            <a:pPr marL="3587750" lvl="0" indent="0" algn="just">
              <a:buFont typeface="Wingdings" pitchFamily="2" charset="2"/>
              <a:buChar char="ü"/>
            </a:pPr>
            <a:r>
              <a:rPr lang="ru-RU" sz="5400" b="1" dirty="0" smtClean="0"/>
              <a:t> построение партнерских отношений «педагог-родитель»</a:t>
            </a:r>
          </a:p>
          <a:p>
            <a:pPr>
              <a:buNone/>
            </a:pPr>
            <a:r>
              <a:rPr lang="ru-RU" sz="5200" b="1" dirty="0" smtClean="0"/>
              <a:t> </a:t>
            </a:r>
            <a:r>
              <a:rPr lang="ru-RU" sz="5200" b="1" u="sng" dirty="0" smtClean="0">
                <a:solidFill>
                  <a:srgbClr val="002060"/>
                </a:solidFill>
              </a:rPr>
              <a:t>Для руководителей</a:t>
            </a:r>
            <a:r>
              <a:rPr lang="ru-RU" sz="5200" b="1" dirty="0" smtClean="0">
                <a:solidFill>
                  <a:srgbClr val="002060"/>
                </a:solidFill>
              </a:rPr>
              <a:t>:</a:t>
            </a:r>
          </a:p>
          <a:p>
            <a:pPr marL="228600" lvl="0" indent="-228600">
              <a:buFont typeface="Wingdings" pitchFamily="2" charset="2"/>
              <a:buChar char="ü"/>
            </a:pPr>
            <a:r>
              <a:rPr lang="ru-RU" sz="5400" b="1" dirty="0" smtClean="0"/>
              <a:t>   Создание системы работы  по формированию  у детей семейных ценностей </a:t>
            </a:r>
          </a:p>
          <a:p>
            <a:pPr>
              <a:buFont typeface="Wingdings" pitchFamily="2" charset="2"/>
              <a:buChar char="ü"/>
            </a:pPr>
            <a:r>
              <a:rPr lang="ru-RU" sz="5400" b="1" dirty="0" smtClean="0"/>
              <a:t>Внедрение механизма интеграции сфер дополнительного и общего образования</a:t>
            </a:r>
          </a:p>
          <a:p>
            <a:pPr lvl="0">
              <a:buFont typeface="Wingdings" pitchFamily="2" charset="2"/>
              <a:buChar char="ü"/>
            </a:pPr>
            <a:r>
              <a:rPr lang="ru-RU" sz="5400" b="1" dirty="0" smtClean="0"/>
              <a:t>Создание комфортных условий для личностного роста и развития ребенка </a:t>
            </a:r>
          </a:p>
          <a:p>
            <a:endParaRPr lang="ru-RU" sz="5200" dirty="0"/>
          </a:p>
        </p:txBody>
      </p:sp>
      <p:pic>
        <p:nvPicPr>
          <p:cNvPr id="4" name="Picture 2" descr="leegoo: Рисование с А.Цвеликом в клубе Большая Чеерпах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520280" cy="1680187"/>
          </a:xfrm>
          <a:prstGeom prst="rect">
            <a:avLst/>
          </a:prstGeom>
          <a:noFill/>
        </p:spPr>
      </p:pic>
      <p:pic>
        <p:nvPicPr>
          <p:cNvPr id="5" name="Рисунок 4" descr="D:\Флешка\02,06.2011\02,06.2011 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115616" y="4509120"/>
            <a:ext cx="2664296" cy="13681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u="sng" dirty="0" smtClean="0">
              <a:solidFill>
                <a:schemeClr val="tx1"/>
              </a:solidFill>
            </a:endParaRPr>
          </a:p>
          <a:p>
            <a:r>
              <a:rPr lang="ru-RU" sz="1200" b="1" u="sng" dirty="0" smtClean="0">
                <a:solidFill>
                  <a:schemeClr val="tx1"/>
                </a:solidFill>
              </a:rPr>
              <a:t>Уровень средней школы (СПО)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Модуль </a:t>
            </a:r>
            <a:r>
              <a:rPr lang="ru-RU" sz="1200" b="1" dirty="0" smtClean="0">
                <a:solidFill>
                  <a:schemeClr val="tx1"/>
                </a:solidFill>
              </a:rPr>
              <a:t>«Семь Я и общество: школа родительства, школа ответственности, школа любви»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Девиз: </a:t>
            </a:r>
            <a:r>
              <a:rPr lang="ru-RU" sz="1200" b="1" dirty="0" smtClean="0">
                <a:solidFill>
                  <a:schemeClr val="tx1"/>
                </a:solidFill>
              </a:rPr>
              <a:t>«Моя будущая семья - мой ответственный выбор и жизненный успех»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20953000">
            <a:off x="4851034" y="1150390"/>
            <a:ext cx="1970522" cy="1540444"/>
          </a:xfrm>
          <a:prstGeom prst="curvedLeftArrow">
            <a:avLst>
              <a:gd name="adj1" fmla="val 25000"/>
              <a:gd name="adj2" fmla="val 50000"/>
              <a:gd name="adj3" fmla="val 653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21063299">
            <a:off x="1037924" y="2628152"/>
            <a:ext cx="1980581" cy="1612704"/>
          </a:xfrm>
          <a:prstGeom prst="curv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691124">
            <a:off x="3772168" y="4076291"/>
            <a:ext cx="2087596" cy="1517720"/>
          </a:xfrm>
          <a:prstGeom prst="curvedLeftArrow">
            <a:avLst>
              <a:gd name="adj1" fmla="val 25000"/>
              <a:gd name="adj2" fmla="val 50000"/>
              <a:gd name="adj3" fmla="val 653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2060848"/>
            <a:ext cx="237626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</a:rPr>
              <a:t>ДЕТСТВО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2" y="908720"/>
            <a:ext cx="280831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u="sng" dirty="0" smtClean="0">
              <a:solidFill>
                <a:schemeClr val="tx1"/>
              </a:solidFill>
            </a:endParaRPr>
          </a:p>
          <a:p>
            <a:r>
              <a:rPr lang="ru-RU" sz="1200" b="1" u="sng" dirty="0" smtClean="0">
                <a:solidFill>
                  <a:schemeClr val="tx1"/>
                </a:solidFill>
              </a:rPr>
              <a:t>Уровень дошкольного образования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Модуль </a:t>
            </a:r>
            <a:r>
              <a:rPr lang="ru-RU" sz="1200" b="1" dirty="0" smtClean="0">
                <a:solidFill>
                  <a:schemeClr val="tx1"/>
                </a:solidFill>
              </a:rPr>
              <a:t> «Радость детства в семье»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Девиз:</a:t>
            </a:r>
            <a:r>
              <a:rPr lang="ru-RU" sz="1200" b="1" dirty="0" smtClean="0">
                <a:solidFill>
                  <a:schemeClr val="tx1"/>
                </a:solidFill>
              </a:rPr>
              <a:t> «Я хорошими поступками радую свою  семью»</a:t>
            </a:r>
          </a:p>
          <a:p>
            <a:pPr algn="ctr"/>
            <a:endParaRPr lang="ru-RU" sz="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2276872"/>
            <a:ext cx="2736304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tx1"/>
                </a:solidFill>
              </a:rPr>
              <a:t>Уровень начального образования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Модуль  </a:t>
            </a:r>
            <a:r>
              <a:rPr lang="ru-RU" sz="1200" b="1" dirty="0" smtClean="0">
                <a:solidFill>
                  <a:schemeClr val="tx1"/>
                </a:solidFill>
              </a:rPr>
              <a:t>«Мой отчий дом»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Девиз: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«Я поддерживаю обычаи и традиции своей семьи»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3356992"/>
            <a:ext cx="151216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ОТРОЧЕСТВО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3356992"/>
            <a:ext cx="2664296" cy="10081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tx1"/>
                </a:solidFill>
              </a:rPr>
              <a:t>Уровень основной школы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Модуль </a:t>
            </a:r>
            <a:r>
              <a:rPr lang="ru-RU" sz="1200" b="1" dirty="0" smtClean="0">
                <a:solidFill>
                  <a:schemeClr val="tx1"/>
                </a:solidFill>
              </a:rPr>
              <a:t>«Моя семья - мои друзья»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Девиз: </a:t>
            </a:r>
            <a:r>
              <a:rPr lang="ru-RU" sz="1200" b="1" dirty="0" smtClean="0">
                <a:solidFill>
                  <a:schemeClr val="tx1"/>
                </a:solidFill>
              </a:rPr>
              <a:t>«Я равноправный член семьи»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2280" y="1412776"/>
            <a:ext cx="1800200" cy="324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На всех уровнях образования ребенком осуществляется рефлексия личностного отношения к своей родительской семье, а также рефлексия процесса создания образа своей будущей семьи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149080"/>
            <a:ext cx="151216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ЮНОСТЬ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4581128"/>
            <a:ext cx="280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/>
              <a:t>Проект охватывает воспитанников и обучающихся </a:t>
            </a:r>
          </a:p>
          <a:p>
            <a:pPr algn="r"/>
            <a:r>
              <a:rPr lang="ru-RU" sz="1200" b="1" dirty="0" smtClean="0"/>
              <a:t>от 5-6 до 17-18 лет</a:t>
            </a:r>
            <a:r>
              <a:rPr lang="ru-RU" sz="1400" b="1" dirty="0" smtClean="0"/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04664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</a:rPr>
              <a:t>Проектное    решение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40152" y="5517232"/>
            <a:ext cx="3096344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u="sng" dirty="0" smtClean="0">
              <a:solidFill>
                <a:schemeClr val="tx1"/>
              </a:solidFill>
            </a:endParaRPr>
          </a:p>
          <a:p>
            <a:r>
              <a:rPr lang="ru-RU" sz="1200" b="1" u="sng" dirty="0" smtClean="0">
                <a:solidFill>
                  <a:srgbClr val="FF0000"/>
                </a:solidFill>
              </a:rPr>
              <a:t>Сотрудничество с родителями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Девиз:  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</a:rPr>
              <a:t>«Ребенок как бесценный дар семьи»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1"/>
                </a:solidFill>
              </a:rPr>
              <a:t>«Развивайте ребенка, развиваясь сами»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14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 </a:t>
            </a:r>
            <a:br>
              <a:rPr lang="ru-RU" sz="2200" b="1" i="1" dirty="0" smtClean="0"/>
            </a:br>
            <a:r>
              <a:rPr lang="ru-RU" sz="2200" b="1" i="1" dirty="0" smtClean="0">
                <a:solidFill>
                  <a:srgbClr val="7030A0"/>
                </a:solidFill>
              </a:rPr>
              <a:t>Модуль «Радость детства в семье»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1300" b="1" dirty="0" smtClean="0">
                <a:solidFill>
                  <a:srgbClr val="002060"/>
                </a:solidFill>
              </a:rPr>
              <a:t>Специфика возраста, которую необходимо учитывать при работе: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- </a:t>
            </a:r>
            <a:r>
              <a:rPr lang="ru-RU" sz="1100" b="1" dirty="0" smtClean="0"/>
              <a:t>гибкость и пластичность развития ребёнка,  непосредственность и непроизвольность;</a:t>
            </a:r>
            <a:br>
              <a:rPr lang="ru-RU" sz="1100" b="1" dirty="0" smtClean="0"/>
            </a:br>
            <a:r>
              <a:rPr lang="ru-RU" sz="1100" b="1" dirty="0" smtClean="0"/>
              <a:t>- высокая познавательная активность и потребность в свободе (в выборе  деятельности, партнера по общению, в  выражении эмоций, в формулировке выводов, в принятии решений);</a:t>
            </a:r>
            <a:br>
              <a:rPr lang="ru-RU" sz="1100" b="1" dirty="0" smtClean="0"/>
            </a:br>
            <a:r>
              <a:rPr lang="ru-RU" sz="1100" b="1" dirty="0" smtClean="0"/>
              <a:t>- потребность в принятии, аффективная привязанность к близким, преодоление эгоцентризма.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3682752" cy="3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91880" y="839429"/>
            <a:ext cx="54006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Дидактические 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Интериоризация и закрепление полученного детьми в семье положительного опыта взаимоотношений.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начальных представлений о семье, о родственных отношениях, приобщение детей к семейным традициям и ценностям, помощь ребенку в усвоении норм поведения и отношений в семье. 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Укрепление связей и отношений ребенка с родителями и другими членами семьи.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Становление ребенка как субъекта деятельности и семейного  взаимодействия.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endParaRPr lang="ru-RU" sz="1200" b="1" dirty="0" smtClean="0"/>
          </a:p>
          <a:p>
            <a:r>
              <a:rPr lang="ru-RU" sz="1200" b="1" dirty="0" smtClean="0">
                <a:solidFill>
                  <a:srgbClr val="002060"/>
                </a:solidFill>
              </a:rPr>
              <a:t>Формы и методы работы: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200" dirty="0" smtClean="0"/>
              <a:t>- </a:t>
            </a:r>
            <a:r>
              <a:rPr lang="ru-RU" sz="1000" b="1" dirty="0" smtClean="0"/>
              <a:t>Ситуативные  беседы на темы семейной жизни. </a:t>
            </a:r>
          </a:p>
          <a:p>
            <a:pPr>
              <a:buFontTx/>
              <a:buChar char="-"/>
            </a:pPr>
            <a:r>
              <a:rPr lang="ru-RU" sz="1000" b="1" dirty="0" smtClean="0"/>
              <a:t>Сюжетно-ролевые игры. Тематическое рисование. Методы театральной педагогики. </a:t>
            </a:r>
          </a:p>
          <a:p>
            <a:pPr>
              <a:buFontTx/>
              <a:buChar char="-"/>
            </a:pPr>
            <a:r>
              <a:rPr lang="ru-RU" sz="1000" b="1" dirty="0" smtClean="0"/>
              <a:t>Сочинение сказок и фантазирование на заданную тему. </a:t>
            </a:r>
          </a:p>
          <a:p>
            <a:pPr>
              <a:buFontTx/>
              <a:buChar char="-"/>
            </a:pPr>
            <a:r>
              <a:rPr lang="ru-RU" sz="1000" b="1" dirty="0" smtClean="0"/>
              <a:t>Подготовка подарков родителям и близким. </a:t>
            </a:r>
          </a:p>
          <a:p>
            <a:pPr>
              <a:buFontTx/>
              <a:buChar char="-"/>
            </a:pPr>
            <a:r>
              <a:rPr lang="ru-RU" sz="1000" b="1" dirty="0" smtClean="0"/>
              <a:t>Совместные семейные праздники.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0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lang="ru-RU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888230"/>
            <a:ext cx="48245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Результат освоения модуля:</a:t>
            </a:r>
            <a:endParaRPr lang="ru-RU" sz="1200" dirty="0" smtClean="0">
              <a:solidFill>
                <a:srgbClr val="002060"/>
              </a:solidFill>
            </a:endParaRP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     формирование интереса к своей семье,  сохранению семейных традиций и обычаев, воспитание уважения к членам семьи.</a:t>
            </a: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      Развитие навыков исследовательской и творческой работы в совместной деятельности со взрослыми.</a:t>
            </a: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    Формирование стремления у детей выполнять общественно значимые задания, совершать добрые дела для семьи, родного дома, детского сада.</a:t>
            </a: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      Развитие сострадания, заботливости, внимательности к родным и близким, друзьям и сверстникам, к тем, кто о них заботится.</a:t>
            </a:r>
          </a:p>
          <a:p>
            <a:pPr lvl="0"/>
            <a:r>
              <a:rPr lang="ru-RU" sz="1000" b="1" dirty="0" smtClean="0">
                <a:solidFill>
                  <a:prstClr val="black"/>
                </a:solidFill>
              </a:rPr>
              <a:t>     Формирование представления о родном доме, семейных традициях</a:t>
            </a:r>
            <a:r>
              <a:rPr lang="ru-RU" sz="1000" dirty="0" smtClean="0">
                <a:solidFill>
                  <a:prstClr val="black"/>
                </a:solidFill>
              </a:rPr>
              <a:t>. </a:t>
            </a:r>
            <a:endParaRPr lang="ru-RU" sz="1000" dirty="0"/>
          </a:p>
        </p:txBody>
      </p:sp>
      <p:pic>
        <p:nvPicPr>
          <p:cNvPr id="11" name="Рисунок 10" descr="School Age Activities for Dayca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3478">
            <a:off x="6861953" y="307333"/>
            <a:ext cx="1487129" cy="121196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941168"/>
            <a:ext cx="1314078" cy="169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653136"/>
            <a:ext cx="1195008" cy="18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0117" y="4365104"/>
            <a:ext cx="1108968" cy="186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9361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В Национальной деревне встретят весну - Афиша Сарат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8474">
            <a:off x="997260" y="532521"/>
            <a:ext cx="1685381" cy="1230993"/>
          </a:xfrm>
          <a:prstGeom prst="rect">
            <a:avLst/>
          </a:prstGeom>
          <a:noFill/>
        </p:spPr>
      </p:pic>
      <p:pic>
        <p:nvPicPr>
          <p:cNvPr id="15" name="Рисунок 14" descr="Чаму ў народных казках няма бацькоў, а толькі дзяды? ВИДЕО НОВОСТИ БЕЛАРУСИ И МИРА ОТ СТ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4233">
            <a:off x="1313072" y="61856"/>
            <a:ext cx="1222012" cy="1071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1412776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Модуль «Мой отчий дом»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300" b="1" i="1" dirty="0" smtClean="0">
                <a:solidFill>
                  <a:srgbClr val="002060"/>
                </a:solidFill>
              </a:rPr>
              <a:t>Специфика возраста, которую необходимо учитывать при работе:</a:t>
            </a:r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100" b="1" dirty="0" smtClean="0"/>
              <a:t>- эмоциональная впечатлительность, отзывчивость, непосредственность в выражении эмоций;</a:t>
            </a:r>
            <a:br>
              <a:rPr lang="ru-RU" sz="1100" b="1" dirty="0" smtClean="0"/>
            </a:br>
            <a:r>
              <a:rPr lang="ru-RU" sz="1100" b="1" dirty="0" smtClean="0"/>
              <a:t>- эмоционально окрашенное отношение к деятельности;</a:t>
            </a:r>
            <a:br>
              <a:rPr lang="ru-RU" sz="1100" b="1" dirty="0" smtClean="0"/>
            </a:br>
            <a:r>
              <a:rPr lang="ru-RU" sz="1100" b="1" dirty="0" smtClean="0"/>
              <a:t>- открытость взрослому, потребность в доверительных отношениях со взрослым;</a:t>
            </a:r>
            <a:br>
              <a:rPr lang="ru-RU" sz="1100" b="1" dirty="0" smtClean="0"/>
            </a:br>
            <a:r>
              <a:rPr lang="ru-RU" sz="1100" b="1" dirty="0" smtClean="0"/>
              <a:t>- стремление стать взрослым, почувствовать «взрослость», проявить «взрослость» в самостоятельности и независимости.</a:t>
            </a:r>
            <a:br>
              <a:rPr lang="ru-RU" sz="1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988709"/>
            <a:ext cx="522007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Дидактические задачи: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87313"/>
            <a:r>
              <a:rPr lang="ru-RU" sz="1000" b="1" dirty="0" smtClean="0"/>
              <a:t>- Формирование отношения к семье как основе российского общества.  </a:t>
            </a:r>
          </a:p>
          <a:p>
            <a:pPr marL="87313"/>
            <a:r>
              <a:rPr lang="ru-RU" sz="1000" b="1" dirty="0" smtClean="0"/>
              <a:t>-  Формирование у обучающегося уважительного отношения к родителям, осознанного, заботливого отношения к старшим и младшим. </a:t>
            </a:r>
          </a:p>
          <a:p>
            <a:pPr marL="87313"/>
            <a:r>
              <a:rPr lang="ru-RU" sz="1000" b="1" dirty="0" smtClean="0"/>
              <a:t>-  Формирование представления о семейных ценностях, гендерных семейных ролях и уважения к ним.   </a:t>
            </a:r>
          </a:p>
          <a:p>
            <a:pPr marL="87313">
              <a:buFontTx/>
              <a:buChar char="-"/>
            </a:pPr>
            <a:r>
              <a:rPr lang="ru-RU" sz="1000" b="1" dirty="0" smtClean="0"/>
              <a:t>Знакомство обучающегося с культурно-историческими и этническими традициями российской семьи.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7313"/>
            <a:endParaRPr lang="ru-RU" sz="1200" b="1" dirty="0" smtClean="0">
              <a:solidFill>
                <a:srgbClr val="002060"/>
              </a:solidFill>
            </a:endParaRPr>
          </a:p>
          <a:p>
            <a:pPr marL="87313"/>
            <a:r>
              <a:rPr lang="ru-RU" sz="1200" b="1" dirty="0" smtClean="0">
                <a:solidFill>
                  <a:srgbClr val="002060"/>
                </a:solidFill>
              </a:rPr>
              <a:t>Формы и методы работы: </a:t>
            </a:r>
          </a:p>
          <a:p>
            <a:pPr marL="87313"/>
            <a:r>
              <a:rPr lang="ru-RU" sz="1000" b="1" dirty="0" smtClean="0"/>
              <a:t>Чтение детской литературы с последующим обсуждением. Беседы. Игры. Групповые задания. Экскурсии.  Творческие работы. Тематические классные часы. Занятия клубного типа. Проекты. Совместная работа учителя и родителей. Заочные путешествия.  Участие в творческой деятельности.</a:t>
            </a:r>
            <a:endParaRPr lang="ru-RU" sz="1000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lang="ru-RU" sz="1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229200"/>
            <a:ext cx="558011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50" b="1" dirty="0" smtClean="0">
                <a:solidFill>
                  <a:srgbClr val="002060"/>
                </a:solidFill>
              </a:rPr>
              <a:t>Результат освоения модуля</a:t>
            </a:r>
          </a:p>
          <a:p>
            <a:r>
              <a:rPr lang="ru-RU" sz="1000" b="1" dirty="0" smtClean="0"/>
              <a:t>- овладение начальными представлениями о правах и обязанностях семьянина; о моральных нормах и правилах нравственного поведения, в том числе об этических нормах взаимоотношений в семье, между поколениями;</a:t>
            </a:r>
          </a:p>
          <a:p>
            <a:r>
              <a:rPr lang="ru-RU" sz="1000" b="1" dirty="0" smtClean="0"/>
              <a:t>- Формирование уважительного отношения к родителям (законным представителям), к старшим, заботливое отношение к младшим членам семьи; уважение и принятие ценности семьи;</a:t>
            </a:r>
          </a:p>
          <a:p>
            <a:r>
              <a:rPr lang="ru-RU" sz="1000" b="1" dirty="0" smtClean="0"/>
              <a:t>- знание традиции семьи, бережное отношение к ним.</a:t>
            </a:r>
            <a:endParaRPr lang="ru-RU" sz="1000" b="1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292080" y="1412776"/>
          <a:ext cx="37444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Рисунок 13" descr="Как преобразить свой дом перед праздниками всего лишь за пару дней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72535">
            <a:off x="196072" y="204690"/>
            <a:ext cx="1341845" cy="130356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25144"/>
            <a:ext cx="1186854" cy="1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5110683"/>
            <a:ext cx="1080120" cy="17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4221088"/>
            <a:ext cx="8843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14127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Модуль «Моя семья - мои друзья»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300" b="1" i="1" dirty="0" smtClean="0">
                <a:solidFill>
                  <a:srgbClr val="002060"/>
                </a:solidFill>
              </a:rPr>
              <a:t>Специфика возраста, которую необходимо учитывать при работе:</a:t>
            </a:r>
            <a:r>
              <a:rPr lang="ru-RU" sz="1300" b="1" dirty="0" smtClean="0">
                <a:solidFill>
                  <a:srgbClr val="002060"/>
                </a:solidFill>
              </a:rPr>
              <a:t>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b="1" i="1" dirty="0" smtClean="0"/>
              <a:t> </a:t>
            </a:r>
            <a:r>
              <a:rPr lang="ru-RU" sz="1200" b="1" dirty="0" smtClean="0"/>
              <a:t>-</a:t>
            </a:r>
            <a:r>
              <a:rPr lang="ru-RU" sz="1200" b="1" i="1" dirty="0" smtClean="0"/>
              <a:t> </a:t>
            </a:r>
            <a:r>
              <a:rPr lang="ru-RU" sz="1200" dirty="0" smtClean="0"/>
              <a:t> </a:t>
            </a:r>
            <a:r>
              <a:rPr lang="ru-RU" sz="1100" b="1" dirty="0" smtClean="0"/>
              <a:t>отстранение, отчуждение от семьи, обособление от родительского «Мы», конфронтация со  взрослыми;</a:t>
            </a:r>
            <a:br>
              <a:rPr lang="ru-RU" sz="1100" b="1" dirty="0" smtClean="0"/>
            </a:br>
            <a:r>
              <a:rPr lang="ru-RU" sz="1100" b="1" dirty="0" smtClean="0"/>
              <a:t>- формирование нравственных ценностей, осознание возможностей, способностей, интересов, стремление ощутить себя и стать взрослым  тяга к общению со сверстниками; </a:t>
            </a:r>
            <a:br>
              <a:rPr lang="ru-RU" sz="1100" b="1" dirty="0" smtClean="0"/>
            </a:br>
            <a:r>
              <a:rPr lang="ru-RU" sz="1100" b="1" dirty="0" smtClean="0"/>
              <a:t>- оформляются общие взгляды на жизнь, на отношения между людьми, на свое будущее.</a:t>
            </a:r>
            <a:br>
              <a:rPr lang="ru-RU" sz="1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139952" y="558552"/>
            <a:ext cx="5004048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Дидактические 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000" b="1" dirty="0" smtClean="0"/>
              <a:t>  Формирование коммуникативной компетентности. </a:t>
            </a:r>
          </a:p>
          <a:p>
            <a:pPr>
              <a:buFontTx/>
              <a:buChar char="-"/>
            </a:pPr>
            <a:r>
              <a:rPr lang="ru-RU" sz="1000" b="1" dirty="0" smtClean="0"/>
              <a:t>Воспитание уважения к семейным традициям, семейным ценностям.</a:t>
            </a:r>
          </a:p>
          <a:p>
            <a:pPr>
              <a:buFontTx/>
              <a:buChar char="-"/>
            </a:pPr>
            <a:r>
              <a:rPr lang="ru-RU" sz="1000" b="1" dirty="0" smtClean="0"/>
              <a:t> Формирование знаний о традициях своей семьи, культурно-</a:t>
            </a:r>
          </a:p>
          <a:p>
            <a:r>
              <a:rPr lang="ru-RU" sz="1000" b="1" dirty="0" smtClean="0"/>
              <a:t>исторических и этнических традиций семей своего народа, </a:t>
            </a:r>
          </a:p>
          <a:p>
            <a:r>
              <a:rPr lang="ru-RU" sz="1000" b="1" dirty="0" smtClean="0"/>
              <a:t>других народов России.</a:t>
            </a:r>
          </a:p>
          <a:p>
            <a:r>
              <a:rPr lang="ru-RU" sz="1000" b="1" dirty="0" smtClean="0"/>
              <a:t>- Развитие умения анализировать свое поведение, отвечать за свои поступки.</a:t>
            </a:r>
          </a:p>
          <a:p>
            <a:r>
              <a:rPr lang="ru-RU" sz="1000" b="1" dirty="0" smtClean="0"/>
              <a:t>- Развитие чувства  личной значимости.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Формы и методы работы: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000" b="1" dirty="0" smtClean="0"/>
              <a:t>тренинги, конкурсы, дискуссии и диспуты, акции, система классных </a:t>
            </a:r>
          </a:p>
          <a:p>
            <a:r>
              <a:rPr lang="ru-RU" sz="1000" b="1" dirty="0" smtClean="0"/>
              <a:t>часов, читательские конференции, экскурсии и культпоходы, спортивные мероприятия, сценки-инсценировки, коллажи, ролевые игры, семейные вечера, круглые столы, </a:t>
            </a:r>
          </a:p>
          <a:p>
            <a:r>
              <a:rPr lang="ru-RU" sz="1000" b="1" dirty="0" smtClean="0"/>
              <a:t>недели семьи и семейные праздники</a:t>
            </a:r>
            <a:endParaRPr lang="ru-RU" sz="1000" b="1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08518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2060"/>
                </a:solidFill>
              </a:rPr>
              <a:t>Результат освоения модуля</a:t>
            </a: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  <a:p>
            <a:pPr lvl="0"/>
            <a:endParaRPr lang="ru-RU" sz="1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3754760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7504" y="530120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стремление к познанию себя как личности, ищущей свою систему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ценностей, основанную на лучших традициях семьи, культурных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традициях своего народа; </a:t>
            </a:r>
            <a:endParaRPr lang="ru-RU" sz="1000" b="1" dirty="0" smtClean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сформированность ответственности перед другими членами семьи, перед обществом за собственный нравственный выбор, за совершенные поступки;</a:t>
            </a:r>
            <a:endParaRPr lang="ru-RU" sz="1000" b="1" dirty="0" smtClean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-умение конструктивно разрешать конфликтные ситуации как со сверстниками, так и с родителями; адекватная самооценка и умение понимать других людей;</a:t>
            </a:r>
            <a:endParaRPr lang="ru-RU" sz="1000" b="1" dirty="0" smtClean="0"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стремление к изучению истории своей семьи, связанной с историей Отечества.</a:t>
            </a:r>
            <a:endParaRPr lang="ru-RU" sz="1000" b="1" dirty="0">
              <a:latin typeface="+mj-lt"/>
            </a:endParaRPr>
          </a:p>
        </p:txBody>
      </p:sp>
      <p:pic>
        <p:nvPicPr>
          <p:cNvPr id="15" name="Рисунок 14" descr="Подростковый возраст должен кончаться в 25 лет - учёные - ДУРДОМ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07159">
            <a:off x="7029872" y="316636"/>
            <a:ext cx="1739356" cy="111125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077072"/>
            <a:ext cx="1098776" cy="152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005064"/>
            <a:ext cx="112279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077072"/>
            <a:ext cx="1008112" cy="16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293096"/>
            <a:ext cx="1008112" cy="16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61719"/>
            <a:ext cx="3923928" cy="5155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873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Дидактические задачи: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000" b="1" dirty="0" smtClean="0"/>
              <a:t>Развитие представлений о  себе.</a:t>
            </a:r>
          </a:p>
          <a:p>
            <a:r>
              <a:rPr lang="ru-RU" sz="1000" b="1" dirty="0" smtClean="0"/>
              <a:t>- Формирование ценностного отношения к родительской семье, межличностным отношениям и браку. </a:t>
            </a:r>
          </a:p>
          <a:p>
            <a:pPr>
              <a:buFontTx/>
              <a:buChar char="-"/>
            </a:pPr>
            <a:r>
              <a:rPr lang="ru-RU" sz="1000" b="1" dirty="0" smtClean="0"/>
              <a:t>Формирование психологической готовности юношей и девушек к вступлению в брак, к осознанному отцовству и материнству. </a:t>
            </a:r>
          </a:p>
          <a:p>
            <a:pPr>
              <a:buFontTx/>
              <a:buChar char="-"/>
            </a:pPr>
            <a:r>
              <a:rPr lang="ru-RU" sz="1000" b="1" dirty="0" smtClean="0"/>
              <a:t>Формирование культуры поведения и общения в семейных и детско-родительских отношениях.</a:t>
            </a:r>
          </a:p>
          <a:p>
            <a:pPr>
              <a:buFontTx/>
              <a:buChar char="-"/>
            </a:pPr>
            <a:r>
              <a:rPr lang="ru-RU" sz="1000" b="1" dirty="0" smtClean="0"/>
              <a:t>Формирование ответственности за поведение в родительской и в собственной будущей семье. 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Формы и методы работы: </a:t>
            </a:r>
          </a:p>
          <a:p>
            <a:r>
              <a:rPr lang="ru-RU" sz="1000" b="1" dirty="0" smtClean="0"/>
              <a:t>коллективные обсуждения, творческие работы, интеллектуальные, ролевые игры, презентации родословных, проекты, ролевые проекты, ситуации, имитирующие социальные отношения, дискуссии, тренинги,  уроки-семинары, мысленный </a:t>
            </a:r>
          </a:p>
          <a:p>
            <a:r>
              <a:rPr lang="ru-RU" sz="1000" b="1" dirty="0" smtClean="0"/>
              <a:t>эксперимент, анкетирование, самоанализ.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876256" cy="2160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1600" b="1" i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</a:rPr>
              <a:t>Модуль «Семь Я и общество: школа родительства, школа ответственности, школа любви» 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1300" b="1" i="1" dirty="0" smtClean="0">
                <a:solidFill>
                  <a:srgbClr val="002060"/>
                </a:solidFill>
              </a:rPr>
              <a:t>Специфика возраста, которую необходимо учитывать при работе:</a:t>
            </a:r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300" dirty="0" smtClean="0"/>
              <a:t>- </a:t>
            </a:r>
            <a:r>
              <a:rPr lang="ru-RU" sz="1100" b="1" dirty="0" smtClean="0"/>
              <a:t>сохранение противоречий между стремлением к самостоятельной жизни и неготовностью принять </a:t>
            </a:r>
            <a:br>
              <a:rPr lang="ru-RU" sz="1100" b="1" dirty="0" smtClean="0"/>
            </a:br>
            <a:r>
              <a:rPr lang="ru-RU" sz="1100" b="1" dirty="0" smtClean="0"/>
              <a:t>ответственность за себя и свою будущую семью, будущего ребенка; </a:t>
            </a:r>
            <a:br>
              <a:rPr lang="ru-RU" sz="1100" b="1" dirty="0" smtClean="0"/>
            </a:br>
            <a:r>
              <a:rPr lang="ru-RU" sz="1100" b="1" dirty="0" smtClean="0"/>
              <a:t>- освоение новых социальных ролей и самоопределение (социальное,  личностное, духовно-нравственное), ответственный выбор жизненной позиции;</a:t>
            </a:r>
            <a:br>
              <a:rPr lang="ru-RU" sz="1100" b="1" dirty="0" smtClean="0"/>
            </a:br>
            <a:r>
              <a:rPr lang="ru-RU" sz="1100" b="1" dirty="0" smtClean="0"/>
              <a:t>- поиск личного смысла жизни, познание не только себя, но и соотнесение себя с окружающей </a:t>
            </a:r>
            <a:br>
              <a:rPr lang="ru-RU" sz="1100" b="1" dirty="0" smtClean="0"/>
            </a:br>
            <a:r>
              <a:rPr lang="ru-RU" sz="1100" b="1" dirty="0" smtClean="0"/>
              <a:t>действительностью, требованиями социума;</a:t>
            </a:r>
            <a:br>
              <a:rPr lang="ru-RU" sz="1100" b="1" dirty="0" smtClean="0"/>
            </a:br>
            <a:r>
              <a:rPr lang="ru-RU" sz="1100" b="1" dirty="0" smtClean="0"/>
              <a:t>- формулирование для себя правил, критериев жизни, системы нравственных убеждений; </a:t>
            </a:r>
            <a:br>
              <a:rPr lang="ru-RU" sz="1100" b="1" dirty="0" smtClean="0"/>
            </a:br>
            <a:r>
              <a:rPr lang="ru-RU" sz="1100" b="1" dirty="0" smtClean="0"/>
              <a:t>- усвоении юношами и девушками половых социальных стереотипов поведения.</a:t>
            </a:r>
            <a:br>
              <a:rPr lang="ru-RU" sz="1100" b="1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7727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Результат освоения модуля</a:t>
            </a:r>
          </a:p>
        </p:txBody>
      </p:sp>
      <p:pic>
        <p:nvPicPr>
          <p:cNvPr id="21" name="Рисунок 20" descr="2г2а.jpg"/>
          <p:cNvPicPr/>
          <p:nvPr/>
        </p:nvPicPr>
        <p:blipFill>
          <a:blip r:embed="rId2" cstate="print"/>
          <a:stretch>
            <a:fillRect/>
          </a:stretch>
        </p:blipFill>
        <p:spPr>
          <a:xfrm rot="20119739">
            <a:off x="535376" y="501147"/>
            <a:ext cx="1805574" cy="1384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61193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Осознанный выбор жизненного пути с ориентацией на создание  крепкой и счастливой семьи </a:t>
            </a:r>
            <a:endParaRPr lang="ru-RU" sz="1000" b="1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4932040" y="2348880"/>
          <a:ext cx="4211960" cy="399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4005064"/>
            <a:ext cx="735233" cy="12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356992"/>
            <a:ext cx="792088" cy="135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2564904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4941168"/>
            <a:ext cx="78881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1880</Words>
  <Application>Microsoft Office PowerPoint</Application>
  <PresentationFormat>Экран (4:3)</PresentationFormat>
  <Paragraphs>349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Удовлетворенность результатами работы в проекте субъектов образовательного процесса</vt:lpstr>
      <vt:lpstr>Социальные эффекты и результаты первого этапа реализации проекта</vt:lpstr>
      <vt:lpstr>Социальные эффекты и результаты первого этапа реализации проекта </vt:lpstr>
      <vt:lpstr>Презентация PowerPoint</vt:lpstr>
      <vt:lpstr>      Модуль «Радость детства в семье»  Специфика возраста, которую необходимо учитывать при работе:  - гибкость и пластичность развития ребёнка,  непосредственность и непроизвольность; - высокая познавательная активность и потребность в свободе (в выборе  деятельности, партнера по общению, в  выражении эмоций, в формулировке выводов, в принятии решений); - потребность в принятии, аффективная привязанность к близким, преодоление эгоцентризма.   </vt:lpstr>
      <vt:lpstr>     Модуль «Мой отчий дом»  Специфика возраста, которую необходимо учитывать при работе:  - эмоциональная впечатлительность, отзывчивость, непосредственность в выражении эмоций; - эмоционально окрашенное отношение к деятельности; - открытость взрослому, потребность в доверительных отношениях со взрослым; - стремление стать взрослым, почувствовать «взрослость», проявить «взрослость» в самостоятельности и независимости.  </vt:lpstr>
      <vt:lpstr>     Модуль «Моя семья - мои друзья»  Специфика возраста, которую необходимо учитывать при работе:   -  отстранение, отчуждение от семьи, обособление от родительского «Мы», конфронтация со  взрослыми; - формирование нравственных ценностей, осознание возможностей, способностей, интересов, стремление ощутить себя и стать взрослым  тяга к общению со сверстниками;  - оформляются общие взгляды на жизнь, на отношения между людьми, на свое будущее.  </vt:lpstr>
      <vt:lpstr>       Модуль «Семь Я и общество: школа родительства, школа ответственности, школа любви»  Специфика возраста, которую необходимо учитывать при работе:  - сохранение противоречий между стремлением к самостоятельной жизни и неготовностью принять  ответственность за себя и свою будущую семью, будущего ребенка;  - освоение новых социальных ролей и самоопределение (социальное,  личностное, духовно-нравственное), ответственный выбор жизненной позиции; - поиск личного смысла жизни, познание не только себя, но и соотнесение себя с окружающей  действительностью, требованиями социума; - формулирование для себя правил, критериев жизни, системы нравственных убеждений;  - усвоении юношами и девушками половых социальных стереотипов поведения.          </vt:lpstr>
      <vt:lpstr> Реализация проекта предполагает интеграцию  учебного процесса, внеурочной деятельности, внеклассных и общешкольных событий, дополнительного образования во взаимодействии с семьей и социумом.  Таким образом, создается единое воспитательное  пространство  </vt:lpstr>
      <vt:lpstr>                               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Ульянова Ольга Вячеславовна</cp:lastModifiedBy>
  <cp:revision>105</cp:revision>
  <dcterms:created xsi:type="dcterms:W3CDTF">2015-08-31T13:50:37Z</dcterms:created>
  <dcterms:modified xsi:type="dcterms:W3CDTF">2015-09-29T06:54:59Z</dcterms:modified>
</cp:coreProperties>
</file>